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Akzidenz-Grotesk Heavy" panose="020B0604020202020204" charset="0"/>
      <p:regular r:id="rId17"/>
    </p:embeddedFont>
    <p:embeddedFont>
      <p:font typeface="Bernoru" panose="020B0604020202020204" charset="0"/>
      <p:regular r:id="rId18"/>
    </p:embeddedFont>
    <p:embeddedFont>
      <p:font typeface="HK Grotesk Bold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Inter Heavy" panose="020B0604020202020204" charset="0"/>
      <p:regular r:id="rId21"/>
    </p:embeddedFont>
    <p:embeddedFont>
      <p:font typeface="Inter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624"/>
    <a:srgbClr val="D9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6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86E74-1251-4A0C-A8EC-AF2896A6C66D}" type="datetimeFigureOut">
              <a:rPr lang="it-IT" smtClean="0"/>
              <a:t>21/10/2025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C10AC-FAC7-4F16-927B-55CD5C8B07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2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C10AC-FAC7-4F16-927B-55CD5C8B073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93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C10AC-FAC7-4F16-927B-55CD5C8B073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70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sv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10.svg"/><Relationship Id="rId4" Type="http://schemas.openxmlformats.org/officeDocument/2006/relationships/image" Target="../media/image54.jpe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63.png"/><Relationship Id="rId5" Type="http://schemas.openxmlformats.org/officeDocument/2006/relationships/image" Target="../media/image9.png"/><Relationship Id="rId10" Type="http://schemas.openxmlformats.org/officeDocument/2006/relationships/image" Target="../media/image62.svg"/><Relationship Id="rId4" Type="http://schemas.openxmlformats.org/officeDocument/2006/relationships/image" Target="../media/image5.sv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0.svg"/><Relationship Id="rId10" Type="http://schemas.openxmlformats.org/officeDocument/2006/relationships/image" Target="../media/image26.sv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5.sv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15.svg"/><Relationship Id="rId4" Type="http://schemas.openxmlformats.org/officeDocument/2006/relationships/image" Target="../media/image18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25664"/>
            <a:ext cx="3745994" cy="37459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5971659"/>
            <a:ext cx="4954985" cy="4315341"/>
          </a:xfrm>
          <a:custGeom>
            <a:avLst/>
            <a:gdLst/>
            <a:ahLst/>
            <a:cxnLst/>
            <a:rect l="l" t="t" r="r" b="b"/>
            <a:pathLst>
              <a:path w="4954985" h="4315341">
                <a:moveTo>
                  <a:pt x="0" y="0"/>
                </a:moveTo>
                <a:lnTo>
                  <a:pt x="4954985" y="0"/>
                </a:lnTo>
                <a:lnTo>
                  <a:pt x="4954985" y="4315341"/>
                </a:lnTo>
                <a:lnTo>
                  <a:pt x="0" y="431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943666" y="0"/>
            <a:ext cx="6492224" cy="10287000"/>
            <a:chOff x="0" y="0"/>
            <a:chExt cx="1005815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5815" cy="1593725"/>
            </a:xfrm>
            <a:custGeom>
              <a:avLst/>
              <a:gdLst/>
              <a:ahLst/>
              <a:cxnLst/>
              <a:rect l="l" t="t" r="r" b="b"/>
              <a:pathLst>
                <a:path w="1005815" h="1593725">
                  <a:moveTo>
                    <a:pt x="0" y="0"/>
                  </a:moveTo>
                  <a:lnTo>
                    <a:pt x="1005815" y="0"/>
                  </a:lnTo>
                  <a:lnTo>
                    <a:pt x="100581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473" t="-32" b="-3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59147" y="4652672"/>
            <a:ext cx="5305861" cy="53058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15373660" y="2213021"/>
            <a:ext cx="1885640" cy="1885640"/>
          </a:xfrm>
          <a:custGeom>
            <a:avLst/>
            <a:gdLst/>
            <a:ahLst/>
            <a:cxnLst/>
            <a:rect l="l" t="t" r="r" b="b"/>
            <a:pathLst>
              <a:path w="1885640" h="1885640">
                <a:moveTo>
                  <a:pt x="1885640" y="1885641"/>
                </a:moveTo>
                <a:lnTo>
                  <a:pt x="0" y="1885641"/>
                </a:lnTo>
                <a:lnTo>
                  <a:pt x="0" y="0"/>
                </a:lnTo>
                <a:lnTo>
                  <a:pt x="1885640" y="0"/>
                </a:lnTo>
                <a:lnTo>
                  <a:pt x="1885640" y="18856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12" name="Group 12"/>
          <p:cNvGrpSpPr/>
          <p:nvPr/>
        </p:nvGrpSpPr>
        <p:grpSpPr>
          <a:xfrm>
            <a:off x="2943666" y="2213021"/>
            <a:ext cx="13367982" cy="5860957"/>
            <a:chOff x="0" y="0"/>
            <a:chExt cx="3520785" cy="15436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0785" cy="1543627"/>
            </a:xfrm>
            <a:custGeom>
              <a:avLst/>
              <a:gdLst/>
              <a:ahLst/>
              <a:cxnLst/>
              <a:rect l="l" t="t" r="r" b="b"/>
              <a:pathLst>
                <a:path w="3520785" h="1543627">
                  <a:moveTo>
                    <a:pt x="10425" y="0"/>
                  </a:moveTo>
                  <a:lnTo>
                    <a:pt x="3510361" y="0"/>
                  </a:lnTo>
                  <a:cubicBezTo>
                    <a:pt x="3513126" y="0"/>
                    <a:pt x="3515777" y="1098"/>
                    <a:pt x="3517732" y="3053"/>
                  </a:cubicBezTo>
                  <a:cubicBezTo>
                    <a:pt x="3519687" y="5008"/>
                    <a:pt x="3520785" y="7660"/>
                    <a:pt x="3520785" y="10425"/>
                  </a:cubicBezTo>
                  <a:lnTo>
                    <a:pt x="3520785" y="1533202"/>
                  </a:lnTo>
                  <a:cubicBezTo>
                    <a:pt x="3520785" y="1535967"/>
                    <a:pt x="3519687" y="1538618"/>
                    <a:pt x="3517732" y="1540573"/>
                  </a:cubicBezTo>
                  <a:cubicBezTo>
                    <a:pt x="3515777" y="1542528"/>
                    <a:pt x="3513126" y="1543627"/>
                    <a:pt x="3510361" y="1543627"/>
                  </a:cubicBezTo>
                  <a:lnTo>
                    <a:pt x="10425" y="1543627"/>
                  </a:lnTo>
                  <a:cubicBezTo>
                    <a:pt x="7660" y="1543627"/>
                    <a:pt x="5008" y="1542528"/>
                    <a:pt x="3053" y="1540573"/>
                  </a:cubicBezTo>
                  <a:cubicBezTo>
                    <a:pt x="1098" y="1538618"/>
                    <a:pt x="0" y="1535967"/>
                    <a:pt x="0" y="1533202"/>
                  </a:cubicBezTo>
                  <a:lnTo>
                    <a:pt x="0" y="10425"/>
                  </a:lnTo>
                  <a:cubicBezTo>
                    <a:pt x="0" y="7660"/>
                    <a:pt x="1098" y="5008"/>
                    <a:pt x="3053" y="3053"/>
                  </a:cubicBezTo>
                  <a:cubicBezTo>
                    <a:pt x="5008" y="1098"/>
                    <a:pt x="7660" y="0"/>
                    <a:pt x="10425" y="0"/>
                  </a:cubicBezTo>
                  <a:close/>
                </a:path>
              </a:pathLst>
            </a:custGeom>
            <a:solidFill>
              <a:srgbClr val="ACC3D3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20785" cy="1591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11820" y="5257784"/>
            <a:ext cx="4000516" cy="40005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02" r="-200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76352" y="3112918"/>
            <a:ext cx="1934629" cy="19346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467180" y="3603746"/>
            <a:ext cx="952973" cy="952973"/>
          </a:xfrm>
          <a:custGeom>
            <a:avLst/>
            <a:gdLst/>
            <a:ahLst/>
            <a:cxnLst/>
            <a:rect l="l" t="t" r="r" b="b"/>
            <a:pathLst>
              <a:path w="952973" h="952973">
                <a:moveTo>
                  <a:pt x="0" y="0"/>
                </a:moveTo>
                <a:lnTo>
                  <a:pt x="952972" y="0"/>
                </a:lnTo>
                <a:lnTo>
                  <a:pt x="952972" y="952972"/>
                </a:lnTo>
                <a:lnTo>
                  <a:pt x="0" y="952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13640835" y="3845936"/>
            <a:ext cx="1571500" cy="234296"/>
          </a:xfrm>
          <a:custGeom>
            <a:avLst/>
            <a:gdLst/>
            <a:ahLst/>
            <a:cxnLst/>
            <a:rect l="l" t="t" r="r" b="b"/>
            <a:pathLst>
              <a:path w="1571500" h="234296">
                <a:moveTo>
                  <a:pt x="0" y="0"/>
                </a:moveTo>
                <a:lnTo>
                  <a:pt x="1571500" y="0"/>
                </a:lnTo>
                <a:lnTo>
                  <a:pt x="1571500" y="234296"/>
                </a:lnTo>
                <a:lnTo>
                  <a:pt x="0" y="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22" name="Freeform 22"/>
          <p:cNvSpPr/>
          <p:nvPr/>
        </p:nvSpPr>
        <p:spPr>
          <a:xfrm>
            <a:off x="14369435" y="-1982314"/>
            <a:ext cx="4195335" cy="4195335"/>
          </a:xfrm>
          <a:custGeom>
            <a:avLst/>
            <a:gdLst/>
            <a:ahLst/>
            <a:cxnLst/>
            <a:rect l="l" t="t" r="r" b="b"/>
            <a:pathLst>
              <a:path w="4195335" h="4195335">
                <a:moveTo>
                  <a:pt x="0" y="0"/>
                </a:moveTo>
                <a:lnTo>
                  <a:pt x="4195336" y="0"/>
                </a:lnTo>
                <a:lnTo>
                  <a:pt x="4195336" y="4195335"/>
                </a:lnTo>
                <a:lnTo>
                  <a:pt x="0" y="41953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23" name="Group 23"/>
          <p:cNvGrpSpPr/>
          <p:nvPr/>
        </p:nvGrpSpPr>
        <p:grpSpPr>
          <a:xfrm>
            <a:off x="16526282" y="1236342"/>
            <a:ext cx="733018" cy="73301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03280" y="2936240"/>
            <a:ext cx="6928473" cy="308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1"/>
              </a:lnSpc>
            </a:pPr>
            <a:r>
              <a:rPr lang="it-IT" sz="6806" b="1" noProof="0" dirty="0">
                <a:solidFill>
                  <a:srgbClr val="2D26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Innovazione e sostenibilità nella filiera ittica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14347" y="-67348"/>
            <a:ext cx="18502347" cy="1670199"/>
          </a:xfrm>
          <a:custGeom>
            <a:avLst/>
            <a:gdLst/>
            <a:ahLst/>
            <a:cxnLst/>
            <a:rect l="l" t="t" r="r" b="b"/>
            <a:pathLst>
              <a:path w="18502347" h="1670199">
                <a:moveTo>
                  <a:pt x="0" y="0"/>
                </a:moveTo>
                <a:lnTo>
                  <a:pt x="18502347" y="0"/>
                </a:lnTo>
                <a:lnTo>
                  <a:pt x="18502347" y="1670199"/>
                </a:lnTo>
                <a:lnTo>
                  <a:pt x="0" y="1670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9705" b="-245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TextBox 28"/>
          <p:cNvSpPr txBox="1"/>
          <p:nvPr/>
        </p:nvSpPr>
        <p:spPr>
          <a:xfrm>
            <a:off x="4122022" y="6562031"/>
            <a:ext cx="6437125" cy="48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3048" b="1" spc="243" dirty="0">
                <a:solidFill>
                  <a:srgbClr val="2D26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PhD student: Aiello Alessandra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1988" y="3439100"/>
            <a:ext cx="8988976" cy="4671558"/>
          </a:xfrm>
          <a:custGeom>
            <a:avLst/>
            <a:gdLst/>
            <a:ahLst/>
            <a:cxnLst/>
            <a:rect l="l" t="t" r="r" b="b"/>
            <a:pathLst>
              <a:path w="8988976" h="4671558">
                <a:moveTo>
                  <a:pt x="0" y="0"/>
                </a:moveTo>
                <a:lnTo>
                  <a:pt x="8988976" y="0"/>
                </a:lnTo>
                <a:lnTo>
                  <a:pt x="8988976" y="4671558"/>
                </a:lnTo>
                <a:lnTo>
                  <a:pt x="0" y="467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02" b="-640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0" y="9621908"/>
            <a:ext cx="18288000" cy="665092"/>
            <a:chOff x="0" y="0"/>
            <a:chExt cx="4816593" cy="175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75168"/>
            </a:xfrm>
            <a:custGeom>
              <a:avLst/>
              <a:gdLst/>
              <a:ahLst/>
              <a:cxnLst/>
              <a:rect l="l" t="t" r="r" b="b"/>
              <a:pathLst>
                <a:path w="4816592" h="175168">
                  <a:moveTo>
                    <a:pt x="0" y="0"/>
                  </a:moveTo>
                  <a:lnTo>
                    <a:pt x="4816592" y="0"/>
                  </a:lnTo>
                  <a:lnTo>
                    <a:pt x="4816592" y="175168"/>
                  </a:lnTo>
                  <a:lnTo>
                    <a:pt x="0" y="175168"/>
                  </a:lnTo>
                  <a:close/>
                </a:path>
              </a:pathLst>
            </a:custGeom>
            <a:solidFill>
              <a:srgbClr val="42596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22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649242" y="5992921"/>
            <a:ext cx="3878158" cy="3878158"/>
          </a:xfrm>
          <a:custGeom>
            <a:avLst/>
            <a:gdLst/>
            <a:ahLst/>
            <a:cxnLst/>
            <a:rect l="l" t="t" r="r" b="b"/>
            <a:pathLst>
              <a:path w="3878158" h="3878158">
                <a:moveTo>
                  <a:pt x="0" y="0"/>
                </a:moveTo>
                <a:lnTo>
                  <a:pt x="3878158" y="0"/>
                </a:lnTo>
                <a:lnTo>
                  <a:pt x="3878158" y="3878157"/>
                </a:lnTo>
                <a:lnTo>
                  <a:pt x="0" y="3878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9649242" y="2996533"/>
            <a:ext cx="3847712" cy="3847712"/>
          </a:xfrm>
          <a:custGeom>
            <a:avLst/>
            <a:gdLst/>
            <a:ahLst/>
            <a:cxnLst/>
            <a:rect l="l" t="t" r="r" b="b"/>
            <a:pathLst>
              <a:path w="3847712" h="3847712">
                <a:moveTo>
                  <a:pt x="0" y="0"/>
                </a:moveTo>
                <a:lnTo>
                  <a:pt x="3847712" y="0"/>
                </a:lnTo>
                <a:lnTo>
                  <a:pt x="3847712" y="3847712"/>
                </a:lnTo>
                <a:lnTo>
                  <a:pt x="0" y="384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371988" y="1226456"/>
            <a:ext cx="14436628" cy="103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7"/>
              </a:lnSpc>
              <a:spcBef>
                <a:spcPct val="0"/>
              </a:spcBef>
            </a:pPr>
            <a:r>
              <a:rPr lang="it-IT" sz="6599" b="1" noProof="0" dirty="0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Prodotti ittici processati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42665" y="3683888"/>
            <a:ext cx="4190956" cy="19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it-IT" sz="23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L'89%</a:t>
            </a:r>
            <a:r>
              <a:rPr lang="it-IT" sz="2300" b="1" u="none" strike="noStrike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 (165 milioni di tonnellate) è stato utilizzato per il consumo umano. Il 57% di questi 165 milioni di tonnellate è processato.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47440" y="6796620"/>
            <a:ext cx="4200361" cy="220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it-IT" sz="21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I sottoprodotti di lavorazione (pelle, lische, teste)  attualmente rappresentano:</a:t>
            </a:r>
          </a:p>
          <a:p>
            <a:pPr marL="453406" lvl="1" indent="-226703" algn="just">
              <a:lnSpc>
                <a:spcPts val="2940"/>
              </a:lnSpc>
              <a:buFont typeface="Arial"/>
              <a:buChar char="•"/>
            </a:pPr>
            <a:r>
              <a:rPr lang="it-IT" sz="21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 70% lavorazione de tonno </a:t>
            </a:r>
          </a:p>
          <a:p>
            <a:pPr marL="453406" lvl="1" indent="-226703" algn="just">
              <a:lnSpc>
                <a:spcPts val="2940"/>
              </a:lnSpc>
              <a:buFont typeface="Arial"/>
              <a:buChar char="•"/>
            </a:pPr>
            <a:r>
              <a:rPr lang="it-IT" sz="21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30% lavorazione dei gamberi 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8A6A304-BDC0-4E6D-1422-CF25EE9E1FCA}"/>
              </a:ext>
            </a:extLst>
          </p:cNvPr>
          <p:cNvSpPr/>
          <p:nvPr/>
        </p:nvSpPr>
        <p:spPr>
          <a:xfrm>
            <a:off x="3733800" y="8653342"/>
            <a:ext cx="1984402" cy="295856"/>
          </a:xfrm>
          <a:custGeom>
            <a:avLst/>
            <a:gdLst/>
            <a:ahLst/>
            <a:cxnLst/>
            <a:rect l="l" t="t" r="r" b="b"/>
            <a:pathLst>
              <a:path w="1984402" h="295856">
                <a:moveTo>
                  <a:pt x="0" y="0"/>
                </a:moveTo>
                <a:lnTo>
                  <a:pt x="1984402" y="0"/>
                </a:lnTo>
                <a:lnTo>
                  <a:pt x="1984402" y="295856"/>
                </a:lnTo>
                <a:lnTo>
                  <a:pt x="0" y="295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9E018EC-830F-D290-694D-391A87D96C51}"/>
              </a:ext>
            </a:extLst>
          </p:cNvPr>
          <p:cNvSpPr/>
          <p:nvPr/>
        </p:nvSpPr>
        <p:spPr>
          <a:xfrm rot="5400000" flipH="1" flipV="1">
            <a:off x="16449658" y="1066037"/>
            <a:ext cx="1863742" cy="1863742"/>
          </a:xfrm>
          <a:custGeom>
            <a:avLst/>
            <a:gdLst/>
            <a:ahLst/>
            <a:cxnLst/>
            <a:rect l="l" t="t" r="r" b="b"/>
            <a:pathLst>
              <a:path w="1863742" h="1863742">
                <a:moveTo>
                  <a:pt x="1863742" y="1863742"/>
                </a:moveTo>
                <a:lnTo>
                  <a:pt x="0" y="1863742"/>
                </a:lnTo>
                <a:lnTo>
                  <a:pt x="0" y="0"/>
                </a:lnTo>
                <a:lnTo>
                  <a:pt x="1863742" y="0"/>
                </a:lnTo>
                <a:lnTo>
                  <a:pt x="1863742" y="186374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55027"/>
            <a:chOff x="0" y="0"/>
            <a:chExt cx="4816593" cy="3305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0542"/>
            </a:xfrm>
            <a:custGeom>
              <a:avLst/>
              <a:gdLst/>
              <a:ahLst/>
              <a:cxnLst/>
              <a:rect l="l" t="t" r="r" b="b"/>
              <a:pathLst>
                <a:path w="4816592" h="330542">
                  <a:moveTo>
                    <a:pt x="0" y="0"/>
                  </a:moveTo>
                  <a:lnTo>
                    <a:pt x="4816592" y="0"/>
                  </a:lnTo>
                  <a:lnTo>
                    <a:pt x="4816592" y="330542"/>
                  </a:lnTo>
                  <a:lnTo>
                    <a:pt x="0" y="330542"/>
                  </a:lnTo>
                  <a:close/>
                </a:path>
              </a:pathLst>
            </a:custGeom>
            <a:solidFill>
              <a:srgbClr val="42596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7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E9283BB-55F2-35B2-1CC9-31F8FF357C55}"/>
              </a:ext>
            </a:extLst>
          </p:cNvPr>
          <p:cNvGrpSpPr/>
          <p:nvPr/>
        </p:nvGrpSpPr>
        <p:grpSpPr>
          <a:xfrm>
            <a:off x="228600" y="2933700"/>
            <a:ext cx="17306350" cy="3668917"/>
            <a:chOff x="228600" y="3252756"/>
            <a:chExt cx="17306350" cy="3668917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2686B7FD-60DD-54DA-597D-9582BB93F314}"/>
                </a:ext>
              </a:extLst>
            </p:cNvPr>
            <p:cNvSpPr/>
            <p:nvPr/>
          </p:nvSpPr>
          <p:spPr>
            <a:xfrm>
              <a:off x="228600" y="3252756"/>
              <a:ext cx="3657600" cy="3518437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2852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4FC4CB3D-04A1-3A38-D430-227ED3823E84}"/>
                </a:ext>
              </a:extLst>
            </p:cNvPr>
            <p:cNvSpPr/>
            <p:nvPr/>
          </p:nvSpPr>
          <p:spPr>
            <a:xfrm>
              <a:off x="4715450" y="3252756"/>
              <a:ext cx="3657600" cy="3518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2852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7120EB5-A206-19AF-68BF-8FE33960D19E}"/>
                </a:ext>
              </a:extLst>
            </p:cNvPr>
            <p:cNvSpPr/>
            <p:nvPr/>
          </p:nvSpPr>
          <p:spPr>
            <a:xfrm>
              <a:off x="9296400" y="3370769"/>
              <a:ext cx="3657600" cy="3545461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2852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4F0DBE6B-3448-C7AC-AB5F-857D5E95C21C}"/>
                </a:ext>
              </a:extLst>
            </p:cNvPr>
            <p:cNvSpPr/>
            <p:nvPr/>
          </p:nvSpPr>
          <p:spPr>
            <a:xfrm>
              <a:off x="13877350" y="3370769"/>
              <a:ext cx="3657600" cy="355090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2852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Freccia linea: diritta con riempimento a tinta unita">
              <a:extLst>
                <a:ext uri="{FF2B5EF4-FFF2-40B4-BE49-F238E27FC236}">
                  <a16:creationId xmlns:a16="http://schemas.microsoft.com/office/drawing/2014/main" id="{65CA3BC3-8AC9-7C35-4BA4-E23CFB1E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3938060" y="4780734"/>
              <a:ext cx="725529" cy="725529"/>
            </a:xfrm>
            <a:prstGeom prst="rect">
              <a:avLst/>
            </a:prstGeom>
          </p:spPr>
        </p:pic>
        <p:pic>
          <p:nvPicPr>
            <p:cNvPr id="10" name="Elemento grafico 9" descr="Freccia linea: diritta con riempimento a tinta unita">
              <a:extLst>
                <a:ext uri="{FF2B5EF4-FFF2-40B4-BE49-F238E27FC236}">
                  <a16:creationId xmlns:a16="http://schemas.microsoft.com/office/drawing/2014/main" id="{5BA7174F-6F07-5711-F6F1-7AB8F09A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8424742" y="4733516"/>
              <a:ext cx="819965" cy="819965"/>
            </a:xfrm>
            <a:prstGeom prst="rect">
              <a:avLst/>
            </a:prstGeom>
          </p:spPr>
        </p:pic>
        <p:pic>
          <p:nvPicPr>
            <p:cNvPr id="11" name="Elemento grafico 10" descr="Freccia linea: diritta con riempimento a tinta unita">
              <a:extLst>
                <a:ext uri="{FF2B5EF4-FFF2-40B4-BE49-F238E27FC236}">
                  <a16:creationId xmlns:a16="http://schemas.microsoft.com/office/drawing/2014/main" id="{03A7F135-8D4C-9738-56BD-74D3AF8D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3057721" y="4780735"/>
              <a:ext cx="725529" cy="725529"/>
            </a:xfrm>
            <a:prstGeom prst="rect">
              <a:avLst/>
            </a:prstGeom>
          </p:spPr>
        </p:pic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764ED2D9-A764-3BDE-7C66-F78A782BB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6809125"/>
            <a:ext cx="2362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S. </a:t>
            </a:r>
            <a:r>
              <a:rPr kumimoji="0" lang="it-IT" altLang="it-IT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smaris</a:t>
            </a:r>
            <a:r>
              <a:rPr kumimoji="0" lang="it-IT" altLang="it-IT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 </a:t>
            </a: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è una specie diffusa nel Mediterraneo, ed </a:t>
            </a:r>
            <a:r>
              <a:rPr lang="it-IT" altLang="it-IT" sz="2200" dirty="0">
                <a:latin typeface="Inter Bold" panose="020B0604020202020204" charset="0"/>
                <a:ea typeface="Inter Bold" panose="020B0604020202020204" charset="0"/>
              </a:rPr>
              <a:t>è</a:t>
            </a: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 considerata una specie sottoutilizzata.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</a:b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2E6B2F7-C0C4-F8FE-D937-D17CFCF9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198" y="7068980"/>
            <a:ext cx="746759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Il metodo di salatura-essiccazione induce la disidratazione del prodotto, il che rappresenta un vantaggio fondamentale in quanto è associato a una riduzione dell'attività batterica ed enzimatica, contribuendo così a prolungarne la durata di conservazione.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6F623B5-8CFA-9852-402B-3190DEA96662}"/>
              </a:ext>
            </a:extLst>
          </p:cNvPr>
          <p:cNvSpPr txBox="1"/>
          <p:nvPr/>
        </p:nvSpPr>
        <p:spPr>
          <a:xfrm>
            <a:off x="14020800" y="6976648"/>
            <a:ext cx="38862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>
                <a:latin typeface="Inter Bold" panose="020B0604020202020204" charset="0"/>
                <a:ea typeface="Inter Bold" panose="020B0604020202020204" charset="0"/>
              </a:rPr>
              <a:t>I risultati hanno dimostrato che  il prodotto trasformato presenta buone caratteristiche sensoriali e un elevato contenuto proteico e lipidico . 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A795CA5-84F9-40D6-BE9F-7904169B7C2B}"/>
              </a:ext>
            </a:extLst>
          </p:cNvPr>
          <p:cNvSpPr txBox="1"/>
          <p:nvPr/>
        </p:nvSpPr>
        <p:spPr>
          <a:xfrm>
            <a:off x="2057400" y="1352689"/>
            <a:ext cx="15401412" cy="1038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47"/>
              </a:lnSpc>
              <a:spcBef>
                <a:spcPct val="0"/>
              </a:spcBef>
            </a:pPr>
            <a:r>
              <a:rPr lang="it-IT" sz="6000" b="1" noProof="0" dirty="0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Valorizzazione della </a:t>
            </a:r>
            <a:r>
              <a:rPr lang="it-IT" sz="6000" b="1" i="1" noProof="0" dirty="0" err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Spicara</a:t>
            </a:r>
            <a:r>
              <a:rPr lang="it-IT" sz="6000" b="1" i="1" noProof="0" dirty="0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</a:t>
            </a:r>
            <a:r>
              <a:rPr lang="it-IT" sz="6000" b="1" i="1" noProof="0" dirty="0" err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smaris</a:t>
            </a:r>
            <a:endParaRPr lang="it-IT" sz="6000" b="1" i="1" noProof="0" dirty="0">
              <a:solidFill>
                <a:srgbClr val="2D2624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87442"/>
            <a:ext cx="18288000" cy="4799558"/>
            <a:chOff x="0" y="-47625"/>
            <a:chExt cx="4816593" cy="860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" name="Immagine 4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39CF5AB4-42F3-7191-50DB-7C0449EC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82" y="343418"/>
            <a:ext cx="10295717" cy="4094887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12487CA2-84AD-6716-EC28-48EB57C8741D}"/>
              </a:ext>
            </a:extLst>
          </p:cNvPr>
          <p:cNvGrpSpPr/>
          <p:nvPr/>
        </p:nvGrpSpPr>
        <p:grpSpPr>
          <a:xfrm>
            <a:off x="457200" y="6667500"/>
            <a:ext cx="12415135" cy="3102735"/>
            <a:chOff x="2443865" y="4270546"/>
            <a:chExt cx="9833627" cy="2604089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D12DAA4-5CAE-D43B-DDA7-346852CB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27447" y="4956445"/>
              <a:ext cx="2604089" cy="123229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A979E12-E26E-5303-8DD3-7A4271E1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49"/>
            <a:stretch/>
          </p:blipFill>
          <p:spPr>
            <a:xfrm rot="5400000">
              <a:off x="1919969" y="4794442"/>
              <a:ext cx="2567355" cy="1519563"/>
            </a:xfrm>
            <a:prstGeom prst="rect">
              <a:avLst/>
            </a:prstGeom>
          </p:spPr>
        </p:pic>
        <p:sp>
          <p:nvSpPr>
            <p:cNvPr id="9" name="Freccia a destra 8">
              <a:extLst>
                <a:ext uri="{FF2B5EF4-FFF2-40B4-BE49-F238E27FC236}">
                  <a16:creationId xmlns:a16="http://schemas.microsoft.com/office/drawing/2014/main" id="{227318D7-E8F6-881B-C100-76ADEBB7E4E5}"/>
                </a:ext>
              </a:extLst>
            </p:cNvPr>
            <p:cNvSpPr/>
            <p:nvPr/>
          </p:nvSpPr>
          <p:spPr>
            <a:xfrm>
              <a:off x="7887125" y="5565947"/>
              <a:ext cx="1155275" cy="423722"/>
            </a:xfrm>
            <a:prstGeom prst="rightArrow">
              <a:avLst/>
            </a:prstGeom>
            <a:solidFill>
              <a:srgbClr val="D9E1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AD990DF-5681-C6A6-B499-097B31466153}"/>
                </a:ext>
              </a:extLst>
            </p:cNvPr>
            <p:cNvSpPr/>
            <p:nvPr/>
          </p:nvSpPr>
          <p:spPr>
            <a:xfrm>
              <a:off x="9155151" y="5046554"/>
              <a:ext cx="3122341" cy="1315844"/>
            </a:xfrm>
            <a:prstGeom prst="rect">
              <a:avLst/>
            </a:prstGeom>
            <a:solidFill>
              <a:srgbClr val="D9E1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noProof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Attività antiossidante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E630DC-69B6-D161-AD60-70C49C77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3" r="32457"/>
            <a:stretch/>
          </p:blipFill>
          <p:spPr>
            <a:xfrm rot="5400000">
              <a:off x="5928032" y="4576911"/>
              <a:ext cx="1376699" cy="2315985"/>
            </a:xfrm>
            <a:prstGeom prst="rect">
              <a:avLst/>
            </a:prstGeom>
          </p:spPr>
        </p:pic>
      </p:grpSp>
      <p:pic>
        <p:nvPicPr>
          <p:cNvPr id="13" name="Immagine 12" descr="Immagine che contiene disegno, ceramiche, contenitore, terracotta&#10;&#10;Il contenuto generato dall'IA potrebbe non essere corretto.">
            <a:extLst>
              <a:ext uri="{FF2B5EF4-FFF2-40B4-BE49-F238E27FC236}">
                <a16:creationId xmlns:a16="http://schemas.microsoft.com/office/drawing/2014/main" id="{6FBF7C9B-1021-2B06-F05F-D0A71F9B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00" y="5837617"/>
            <a:ext cx="4762500" cy="47625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500FE5-35CB-071E-C360-BDFAAFDEF4C6}"/>
              </a:ext>
            </a:extLst>
          </p:cNvPr>
          <p:cNvSpPr txBox="1"/>
          <p:nvPr/>
        </p:nvSpPr>
        <p:spPr>
          <a:xfrm>
            <a:off x="4487082" y="3889028"/>
            <a:ext cx="968611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300" b="1" dirty="0">
                <a:latin typeface="Inter Bold" panose="020B0604020202020204" charset="0"/>
                <a:ea typeface="Inter Bold" panose="020B0604020202020204" charset="0"/>
              </a:rPr>
              <a:t>La collaborazione tra l’Università di Palermo e l’Università della Borgogna trasforma gli scarti del pesce in una risorsa per imballaggi attivi, prolungando in modo sostenibile la durata di conservazione del prodotto.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175C5-87A7-EE8C-5049-5D47BB14254E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74D616B0-95E4-BD90-1D92-23A2FCBFAED2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8F270615-7A7E-A13E-1645-6022137A529D}"/>
                </a:ext>
              </a:extLst>
            </p:cNvPr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E5A57C50-577F-4631-3CD3-F32E6C8B9A7E}"/>
              </a:ext>
            </a:extLst>
          </p:cNvPr>
          <p:cNvSpPr/>
          <p:nvPr/>
        </p:nvSpPr>
        <p:spPr>
          <a:xfrm flipV="1">
            <a:off x="-62684" y="20786"/>
            <a:ext cx="2958244" cy="2576362"/>
          </a:xfrm>
          <a:custGeom>
            <a:avLst/>
            <a:gdLst/>
            <a:ahLst/>
            <a:cxnLst/>
            <a:rect l="l" t="t" r="r" b="b"/>
            <a:pathLst>
              <a:path w="2958244" h="2576362">
                <a:moveTo>
                  <a:pt x="0" y="2576362"/>
                </a:moveTo>
                <a:lnTo>
                  <a:pt x="2958244" y="2576362"/>
                </a:lnTo>
                <a:lnTo>
                  <a:pt x="2958244" y="0"/>
                </a:lnTo>
                <a:lnTo>
                  <a:pt x="0" y="0"/>
                </a:lnTo>
                <a:lnTo>
                  <a:pt x="0" y="257636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7E7AAA9-CF79-0B7C-F907-2A8968C76108}"/>
              </a:ext>
            </a:extLst>
          </p:cNvPr>
          <p:cNvSpPr/>
          <p:nvPr/>
        </p:nvSpPr>
        <p:spPr>
          <a:xfrm>
            <a:off x="15449550" y="2077837"/>
            <a:ext cx="1984402" cy="295856"/>
          </a:xfrm>
          <a:custGeom>
            <a:avLst/>
            <a:gdLst/>
            <a:ahLst/>
            <a:cxnLst/>
            <a:rect l="l" t="t" r="r" b="b"/>
            <a:pathLst>
              <a:path w="1984402" h="295856">
                <a:moveTo>
                  <a:pt x="0" y="0"/>
                </a:moveTo>
                <a:lnTo>
                  <a:pt x="1984402" y="0"/>
                </a:lnTo>
                <a:lnTo>
                  <a:pt x="1984402" y="295856"/>
                </a:lnTo>
                <a:lnTo>
                  <a:pt x="0" y="295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7138" y="7291425"/>
            <a:ext cx="3103180" cy="3103180"/>
          </a:xfrm>
          <a:custGeom>
            <a:avLst/>
            <a:gdLst/>
            <a:ahLst/>
            <a:cxnLst/>
            <a:rect l="l" t="t" r="r" b="b"/>
            <a:pathLst>
              <a:path w="3103180" h="3103180">
                <a:moveTo>
                  <a:pt x="0" y="0"/>
                </a:moveTo>
                <a:lnTo>
                  <a:pt x="3103180" y="0"/>
                </a:lnTo>
                <a:lnTo>
                  <a:pt x="3103180" y="3103180"/>
                </a:lnTo>
                <a:lnTo>
                  <a:pt x="0" y="3103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133600" y="3724967"/>
            <a:ext cx="8400862" cy="265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it-IT" sz="25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it-IT" sz="2500" b="1" u="none" strike="noStrike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er combattere la pesca eccessiva, l'insicurezza alimentare e l'esaurimento degli stock ittici, è necessario informare i consumatori sulle specie ittiche sottoutilizzate, sulla loro stagionalità, sul loro impiego in gastronomia, sulle loro caratteristiche organolettiche.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03908" y="2019300"/>
            <a:ext cx="6548931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959"/>
              </a:lnSpc>
              <a:spcBef>
                <a:spcPct val="0"/>
              </a:spcBef>
            </a:pPr>
            <a:r>
              <a:rPr lang="it-IT" sz="6999" b="1" noProof="0" dirty="0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Conclusioni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220318" y="0"/>
            <a:ext cx="4067682" cy="10287000"/>
            <a:chOff x="0" y="0"/>
            <a:chExt cx="107132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1324" cy="2709333"/>
            </a:xfrm>
            <a:custGeom>
              <a:avLst/>
              <a:gdLst/>
              <a:ahLst/>
              <a:cxnLst/>
              <a:rect l="l" t="t" r="r" b="b"/>
              <a:pathLst>
                <a:path w="1071324" h="2709333">
                  <a:moveTo>
                    <a:pt x="0" y="0"/>
                  </a:moveTo>
                  <a:lnTo>
                    <a:pt x="1071324" y="0"/>
                  </a:lnTo>
                  <a:lnTo>
                    <a:pt x="10713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132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14220318" y="-841863"/>
            <a:ext cx="2958244" cy="2576362"/>
          </a:xfrm>
          <a:custGeom>
            <a:avLst/>
            <a:gdLst/>
            <a:ahLst/>
            <a:cxnLst/>
            <a:rect l="l" t="t" r="r" b="b"/>
            <a:pathLst>
              <a:path w="2958244" h="2576362">
                <a:moveTo>
                  <a:pt x="0" y="2576362"/>
                </a:moveTo>
                <a:lnTo>
                  <a:pt x="2958244" y="2576362"/>
                </a:lnTo>
                <a:lnTo>
                  <a:pt x="2958244" y="0"/>
                </a:lnTo>
                <a:lnTo>
                  <a:pt x="0" y="0"/>
                </a:lnTo>
                <a:lnTo>
                  <a:pt x="0" y="25763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2519950" y="7674968"/>
            <a:ext cx="1984402" cy="295856"/>
          </a:xfrm>
          <a:custGeom>
            <a:avLst/>
            <a:gdLst/>
            <a:ahLst/>
            <a:cxnLst/>
            <a:rect l="l" t="t" r="r" b="b"/>
            <a:pathLst>
              <a:path w="1984402" h="295856">
                <a:moveTo>
                  <a:pt x="0" y="0"/>
                </a:moveTo>
                <a:lnTo>
                  <a:pt x="1984402" y="0"/>
                </a:lnTo>
                <a:lnTo>
                  <a:pt x="1984402" y="295856"/>
                </a:lnTo>
                <a:lnTo>
                  <a:pt x="0" y="29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91CF89E6-D138-D5B6-48E5-BB0C04746C44}"/>
              </a:ext>
            </a:extLst>
          </p:cNvPr>
          <p:cNvSpPr/>
          <p:nvPr/>
        </p:nvSpPr>
        <p:spPr>
          <a:xfrm>
            <a:off x="11353800" y="1758386"/>
            <a:ext cx="5969698" cy="5943600"/>
          </a:xfrm>
          <a:prstGeom prst="flowChartConnector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9193" y="1028700"/>
            <a:ext cx="9349615" cy="6673596"/>
            <a:chOff x="0" y="0"/>
            <a:chExt cx="2462450" cy="1757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50" cy="1757655"/>
            </a:xfrm>
            <a:custGeom>
              <a:avLst/>
              <a:gdLst/>
              <a:ahLst/>
              <a:cxnLst/>
              <a:rect l="l" t="t" r="r" b="b"/>
              <a:pathLst>
                <a:path w="2462450" h="1757655">
                  <a:moveTo>
                    <a:pt x="56307" y="0"/>
                  </a:moveTo>
                  <a:lnTo>
                    <a:pt x="2406143" y="0"/>
                  </a:lnTo>
                  <a:cubicBezTo>
                    <a:pt x="2421076" y="0"/>
                    <a:pt x="2435398" y="5932"/>
                    <a:pt x="2445958" y="16492"/>
                  </a:cubicBezTo>
                  <a:cubicBezTo>
                    <a:pt x="2456518" y="27052"/>
                    <a:pt x="2462450" y="41374"/>
                    <a:pt x="2462450" y="56307"/>
                  </a:cubicBezTo>
                  <a:lnTo>
                    <a:pt x="2462450" y="1701348"/>
                  </a:lnTo>
                  <a:cubicBezTo>
                    <a:pt x="2462450" y="1716281"/>
                    <a:pt x="2456518" y="1730603"/>
                    <a:pt x="2445958" y="1741163"/>
                  </a:cubicBezTo>
                  <a:cubicBezTo>
                    <a:pt x="2435398" y="1751723"/>
                    <a:pt x="2421076" y="1757655"/>
                    <a:pt x="2406143" y="1757655"/>
                  </a:cubicBezTo>
                  <a:lnTo>
                    <a:pt x="56307" y="1757655"/>
                  </a:lnTo>
                  <a:cubicBezTo>
                    <a:pt x="41374" y="1757655"/>
                    <a:pt x="27052" y="1751723"/>
                    <a:pt x="16492" y="1741163"/>
                  </a:cubicBezTo>
                  <a:cubicBezTo>
                    <a:pt x="5932" y="1730603"/>
                    <a:pt x="0" y="1716281"/>
                    <a:pt x="0" y="1701348"/>
                  </a:cubicBezTo>
                  <a:lnTo>
                    <a:pt x="0" y="56307"/>
                  </a:lnTo>
                  <a:cubicBezTo>
                    <a:pt x="0" y="41374"/>
                    <a:pt x="5932" y="27052"/>
                    <a:pt x="16492" y="16492"/>
                  </a:cubicBezTo>
                  <a:cubicBezTo>
                    <a:pt x="27052" y="5932"/>
                    <a:pt x="41374" y="0"/>
                    <a:pt x="56307" y="0"/>
                  </a:cubicBezTo>
                  <a:close/>
                </a:path>
              </a:pathLst>
            </a:custGeom>
            <a:solidFill>
              <a:srgbClr val="ACC3D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62450" cy="180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04328" y="1968292"/>
            <a:ext cx="7679340" cy="292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1"/>
              </a:lnSpc>
            </a:pPr>
            <a:r>
              <a:rPr lang="en-US" sz="7638" dirty="0">
                <a:solidFill>
                  <a:srgbClr val="2D2624"/>
                </a:solidFill>
                <a:latin typeface="Bernoru"/>
                <a:ea typeface="Bernoru"/>
                <a:cs typeface="Bernoru"/>
                <a:sym typeface="Bernoru"/>
              </a:rPr>
              <a:t>GRAZIE </a:t>
            </a:r>
          </a:p>
          <a:p>
            <a:pPr marL="0" lvl="0" indent="0" algn="ctr">
              <a:lnSpc>
                <a:spcPts val="7561"/>
              </a:lnSpc>
            </a:pPr>
            <a:r>
              <a:rPr lang="en-US" sz="7638" dirty="0">
                <a:solidFill>
                  <a:srgbClr val="2D2624"/>
                </a:solidFill>
                <a:latin typeface="Bernoru"/>
                <a:ea typeface="Bernoru"/>
                <a:cs typeface="Bernoru"/>
                <a:sym typeface="Bernoru"/>
              </a:rPr>
              <a:t>PER L’ATTENZIONE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7316438"/>
            <a:ext cx="18288000" cy="2970561"/>
            <a:chOff x="0" y="-47625"/>
            <a:chExt cx="4816593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2596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05B8086-74E9-3068-28C7-CD3430A823C3}"/>
              </a:ext>
            </a:extLst>
          </p:cNvPr>
          <p:cNvGrpSpPr/>
          <p:nvPr/>
        </p:nvGrpSpPr>
        <p:grpSpPr>
          <a:xfrm>
            <a:off x="7320220" y="7913240"/>
            <a:ext cx="4490780" cy="817133"/>
            <a:chOff x="7081844" y="7926817"/>
            <a:chExt cx="4490780" cy="817133"/>
          </a:xfrm>
        </p:grpSpPr>
        <p:grpSp>
          <p:nvGrpSpPr>
            <p:cNvPr id="9" name="Group 9"/>
            <p:cNvGrpSpPr/>
            <p:nvPr/>
          </p:nvGrpSpPr>
          <p:grpSpPr>
            <a:xfrm>
              <a:off x="7081844" y="7926817"/>
              <a:ext cx="4490779" cy="817133"/>
              <a:chOff x="0" y="-47625"/>
              <a:chExt cx="1182757" cy="21521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82757" cy="167587"/>
              </a:xfrm>
              <a:custGeom>
                <a:avLst/>
                <a:gdLst/>
                <a:ahLst/>
                <a:cxnLst/>
                <a:rect l="l" t="t" r="r" b="b"/>
                <a:pathLst>
                  <a:path w="1086239" h="167587">
                    <a:moveTo>
                      <a:pt x="83793" y="0"/>
                    </a:moveTo>
                    <a:lnTo>
                      <a:pt x="1002445" y="0"/>
                    </a:lnTo>
                    <a:cubicBezTo>
                      <a:pt x="1024668" y="0"/>
                      <a:pt x="1045982" y="8828"/>
                      <a:pt x="1061696" y="24543"/>
                    </a:cubicBezTo>
                    <a:cubicBezTo>
                      <a:pt x="1077410" y="40257"/>
                      <a:pt x="1086239" y="61570"/>
                      <a:pt x="1086239" y="83793"/>
                    </a:cubicBezTo>
                    <a:lnTo>
                      <a:pt x="1086239" y="83793"/>
                    </a:lnTo>
                    <a:cubicBezTo>
                      <a:pt x="1086239" y="106017"/>
                      <a:pt x="1077410" y="127330"/>
                      <a:pt x="1061696" y="143044"/>
                    </a:cubicBezTo>
                    <a:cubicBezTo>
                      <a:pt x="1045982" y="158759"/>
                      <a:pt x="1024668" y="167587"/>
                      <a:pt x="1002445" y="167587"/>
                    </a:cubicBezTo>
                    <a:lnTo>
                      <a:pt x="83793" y="167587"/>
                    </a:lnTo>
                    <a:cubicBezTo>
                      <a:pt x="61570" y="167587"/>
                      <a:pt x="40257" y="158759"/>
                      <a:pt x="24543" y="143044"/>
                    </a:cubicBezTo>
                    <a:cubicBezTo>
                      <a:pt x="8828" y="127330"/>
                      <a:pt x="0" y="106017"/>
                      <a:pt x="0" y="83793"/>
                    </a:cubicBezTo>
                    <a:lnTo>
                      <a:pt x="0" y="83793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3" y="0"/>
                    </a:cubicBezTo>
                    <a:close/>
                  </a:path>
                </a:pathLst>
              </a:custGeom>
              <a:solidFill>
                <a:srgbClr val="D9E1E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086239" cy="215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791046" y="8217852"/>
              <a:ext cx="3781578" cy="33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2D2624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alessandra.aiello01@unipa.it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0" y="4510299"/>
            <a:ext cx="2970561" cy="2970561"/>
          </a:xfrm>
          <a:custGeom>
            <a:avLst/>
            <a:gdLst/>
            <a:ahLst/>
            <a:cxnLst/>
            <a:rect l="l" t="t" r="r" b="b"/>
            <a:pathLst>
              <a:path w="2970561" h="2970561">
                <a:moveTo>
                  <a:pt x="2970561" y="0"/>
                </a:moveTo>
                <a:lnTo>
                  <a:pt x="0" y="0"/>
                </a:lnTo>
                <a:lnTo>
                  <a:pt x="0" y="2970561"/>
                </a:lnTo>
                <a:lnTo>
                  <a:pt x="2970561" y="2970561"/>
                </a:lnTo>
                <a:lnTo>
                  <a:pt x="29705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5317439" y="4472100"/>
            <a:ext cx="2970561" cy="2970561"/>
          </a:xfrm>
          <a:custGeom>
            <a:avLst/>
            <a:gdLst/>
            <a:ahLst/>
            <a:cxnLst/>
            <a:rect l="l" t="t" r="r" b="b"/>
            <a:pathLst>
              <a:path w="2970561" h="2970561">
                <a:moveTo>
                  <a:pt x="0" y="0"/>
                </a:moveTo>
                <a:lnTo>
                  <a:pt x="2970561" y="0"/>
                </a:lnTo>
                <a:lnTo>
                  <a:pt x="2970561" y="2970561"/>
                </a:lnTo>
                <a:lnTo>
                  <a:pt x="0" y="2970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028700" y="3399367"/>
            <a:ext cx="1941861" cy="289514"/>
          </a:xfrm>
          <a:custGeom>
            <a:avLst/>
            <a:gdLst/>
            <a:ahLst/>
            <a:cxnLst/>
            <a:rect l="l" t="t" r="r" b="b"/>
            <a:pathLst>
              <a:path w="1941861" h="289514">
                <a:moveTo>
                  <a:pt x="0" y="0"/>
                </a:moveTo>
                <a:lnTo>
                  <a:pt x="1941861" y="0"/>
                </a:lnTo>
                <a:lnTo>
                  <a:pt x="1941861" y="289514"/>
                </a:lnTo>
                <a:lnTo>
                  <a:pt x="0" y="28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15317439" y="3399367"/>
            <a:ext cx="1941861" cy="289514"/>
          </a:xfrm>
          <a:custGeom>
            <a:avLst/>
            <a:gdLst/>
            <a:ahLst/>
            <a:cxnLst/>
            <a:rect l="l" t="t" r="r" b="b"/>
            <a:pathLst>
              <a:path w="1941861" h="289514">
                <a:moveTo>
                  <a:pt x="0" y="0"/>
                </a:moveTo>
                <a:lnTo>
                  <a:pt x="1941861" y="0"/>
                </a:lnTo>
                <a:lnTo>
                  <a:pt x="1941861" y="289514"/>
                </a:lnTo>
                <a:lnTo>
                  <a:pt x="0" y="28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-214347" y="-67348"/>
            <a:ext cx="18502347" cy="1670199"/>
          </a:xfrm>
          <a:custGeom>
            <a:avLst/>
            <a:gdLst/>
            <a:ahLst/>
            <a:cxnLst/>
            <a:rect l="l" t="t" r="r" b="b"/>
            <a:pathLst>
              <a:path w="18502347" h="1670199">
                <a:moveTo>
                  <a:pt x="0" y="0"/>
                </a:moveTo>
                <a:lnTo>
                  <a:pt x="18502347" y="0"/>
                </a:lnTo>
                <a:lnTo>
                  <a:pt x="18502347" y="1670199"/>
                </a:lnTo>
                <a:lnTo>
                  <a:pt x="0" y="1670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705" b="-2458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20" name="Immagine 19" descr="Immagine che contiene Viso umano, vestiti, disegno, schizzo&#10;&#10;Il contenuto generato dall'IA potrebbe non essere corretto.">
            <a:extLst>
              <a:ext uri="{FF2B5EF4-FFF2-40B4-BE49-F238E27FC236}">
                <a16:creationId xmlns:a16="http://schemas.microsoft.com/office/drawing/2014/main" id="{EDEC633F-7E61-AE8B-F396-4616FA4FF1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698" y="4442067"/>
            <a:ext cx="3294290" cy="3294290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1A74EE6A-FEF4-2444-2AB0-38DF39BC73AB}"/>
              </a:ext>
            </a:extLst>
          </p:cNvPr>
          <p:cNvGrpSpPr/>
          <p:nvPr/>
        </p:nvGrpSpPr>
        <p:grpSpPr>
          <a:xfrm>
            <a:off x="6752936" y="8935301"/>
            <a:ext cx="5625345" cy="850023"/>
            <a:chOff x="7037041" y="7926817"/>
            <a:chExt cx="5984746" cy="817133"/>
          </a:xfrm>
        </p:grpSpPr>
        <p:grpSp>
          <p:nvGrpSpPr>
            <p:cNvPr id="24" name="Group 9">
              <a:extLst>
                <a:ext uri="{FF2B5EF4-FFF2-40B4-BE49-F238E27FC236}">
                  <a16:creationId xmlns:a16="http://schemas.microsoft.com/office/drawing/2014/main" id="{E39ACF69-7F4F-36CB-240E-C2DBB96295B2}"/>
                </a:ext>
              </a:extLst>
            </p:cNvPr>
            <p:cNvGrpSpPr/>
            <p:nvPr/>
          </p:nvGrpSpPr>
          <p:grpSpPr>
            <a:xfrm>
              <a:off x="7037041" y="7926817"/>
              <a:ext cx="5984746" cy="817133"/>
              <a:chOff x="-11800" y="-47625"/>
              <a:chExt cx="1576230" cy="215212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58FC7143-83EF-C2CE-49EE-7AF138EEB76A}"/>
                  </a:ext>
                </a:extLst>
              </p:cNvPr>
              <p:cNvSpPr/>
              <p:nvPr/>
            </p:nvSpPr>
            <p:spPr>
              <a:xfrm>
                <a:off x="-11800" y="-14779"/>
                <a:ext cx="1576230" cy="182366"/>
              </a:xfrm>
              <a:custGeom>
                <a:avLst/>
                <a:gdLst/>
                <a:ahLst/>
                <a:cxnLst/>
                <a:rect l="l" t="t" r="r" b="b"/>
                <a:pathLst>
                  <a:path w="1086239" h="167587">
                    <a:moveTo>
                      <a:pt x="83793" y="0"/>
                    </a:moveTo>
                    <a:lnTo>
                      <a:pt x="1002445" y="0"/>
                    </a:lnTo>
                    <a:cubicBezTo>
                      <a:pt x="1024668" y="0"/>
                      <a:pt x="1045982" y="8828"/>
                      <a:pt x="1061696" y="24543"/>
                    </a:cubicBezTo>
                    <a:cubicBezTo>
                      <a:pt x="1077410" y="40257"/>
                      <a:pt x="1086239" y="61570"/>
                      <a:pt x="1086239" y="83793"/>
                    </a:cubicBezTo>
                    <a:lnTo>
                      <a:pt x="1086239" y="83793"/>
                    </a:lnTo>
                    <a:cubicBezTo>
                      <a:pt x="1086239" y="106017"/>
                      <a:pt x="1077410" y="127330"/>
                      <a:pt x="1061696" y="143044"/>
                    </a:cubicBezTo>
                    <a:cubicBezTo>
                      <a:pt x="1045982" y="158759"/>
                      <a:pt x="1024668" y="167587"/>
                      <a:pt x="1002445" y="167587"/>
                    </a:cubicBezTo>
                    <a:lnTo>
                      <a:pt x="83793" y="167587"/>
                    </a:lnTo>
                    <a:cubicBezTo>
                      <a:pt x="61570" y="167587"/>
                      <a:pt x="40257" y="158759"/>
                      <a:pt x="24543" y="143044"/>
                    </a:cubicBezTo>
                    <a:cubicBezTo>
                      <a:pt x="8828" y="127330"/>
                      <a:pt x="0" y="106017"/>
                      <a:pt x="0" y="83793"/>
                    </a:cubicBezTo>
                    <a:lnTo>
                      <a:pt x="0" y="83793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3" y="0"/>
                    </a:cubicBezTo>
                    <a:close/>
                  </a:path>
                </a:pathLst>
              </a:custGeom>
              <a:solidFill>
                <a:srgbClr val="D9E1E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5DF3C3A4-044A-7E8A-45CC-36BD3C3D3F4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86239" cy="215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54BE8A9-A6B1-BACB-D6D1-556C3B8FC663}"/>
                </a:ext>
              </a:extLst>
            </p:cNvPr>
            <p:cNvSpPr/>
            <p:nvPr/>
          </p:nvSpPr>
          <p:spPr>
            <a:xfrm>
              <a:off x="7151592" y="8116453"/>
              <a:ext cx="538423" cy="500305"/>
            </a:xfrm>
            <a:custGeom>
              <a:avLst/>
              <a:gdLst/>
              <a:ahLst/>
              <a:cxnLst/>
              <a:rect l="l" t="t" r="r" b="b"/>
              <a:pathLst>
                <a:path w="330046" h="330046">
                  <a:moveTo>
                    <a:pt x="0" y="0"/>
                  </a:moveTo>
                  <a:lnTo>
                    <a:pt x="330046" y="0"/>
                  </a:lnTo>
                  <a:lnTo>
                    <a:pt x="330046" y="330045"/>
                  </a:lnTo>
                  <a:lnTo>
                    <a:pt x="0" y="33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97BADE5E-BB3B-E9AB-BD4A-494CE0DC08AD}"/>
                </a:ext>
              </a:extLst>
            </p:cNvPr>
            <p:cNvSpPr txBox="1"/>
            <p:nvPr/>
          </p:nvSpPr>
          <p:spPr>
            <a:xfrm>
              <a:off x="7752946" y="8231855"/>
              <a:ext cx="5038879" cy="33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2D2624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https://byp-nova-project.netlify.app/</a:t>
              </a:r>
            </a:p>
          </p:txBody>
        </p:sp>
      </p:grpSp>
      <p:pic>
        <p:nvPicPr>
          <p:cNvPr id="30" name="Elemento grafico 29" descr="Busta aperta con riempimento a tinta unita">
            <a:extLst>
              <a:ext uri="{FF2B5EF4-FFF2-40B4-BE49-F238E27FC236}">
                <a16:creationId xmlns:a16="http://schemas.microsoft.com/office/drawing/2014/main" id="{05517DFB-C897-B555-6B3E-C86F61828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3646" y="8084547"/>
            <a:ext cx="547485" cy="547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20318" y="0"/>
            <a:ext cx="4067682" cy="7427714"/>
            <a:chOff x="0" y="0"/>
            <a:chExt cx="1071324" cy="1956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21231" y="1088098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9"/>
                </a:lnTo>
                <a:lnTo>
                  <a:pt x="0" y="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V="1">
            <a:off x="6322133" y="-34663"/>
            <a:ext cx="2578367" cy="2245523"/>
          </a:xfrm>
          <a:custGeom>
            <a:avLst/>
            <a:gdLst/>
            <a:ahLst/>
            <a:cxnLst/>
            <a:rect l="l" t="t" r="r" b="b"/>
            <a:pathLst>
              <a:path w="2578367" h="2245523">
                <a:moveTo>
                  <a:pt x="0" y="2245523"/>
                </a:moveTo>
                <a:lnTo>
                  <a:pt x="2578367" y="2245523"/>
                </a:lnTo>
                <a:lnTo>
                  <a:pt x="2578367" y="0"/>
                </a:lnTo>
                <a:lnTo>
                  <a:pt x="0" y="0"/>
                </a:lnTo>
                <a:lnTo>
                  <a:pt x="0" y="22455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28700" y="8041477"/>
            <a:ext cx="2578367" cy="2245523"/>
          </a:xfrm>
          <a:custGeom>
            <a:avLst/>
            <a:gdLst/>
            <a:ahLst/>
            <a:cxnLst/>
            <a:rect l="l" t="t" r="r" b="b"/>
            <a:pathLst>
              <a:path w="2578367" h="2245523">
                <a:moveTo>
                  <a:pt x="0" y="0"/>
                </a:moveTo>
                <a:lnTo>
                  <a:pt x="2578367" y="0"/>
                </a:lnTo>
                <a:lnTo>
                  <a:pt x="2578367" y="2245523"/>
                </a:lnTo>
                <a:lnTo>
                  <a:pt x="0" y="2245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6322133" y="8041477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8"/>
                </a:lnTo>
                <a:lnTo>
                  <a:pt x="0" y="288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8510274" y="1869015"/>
            <a:ext cx="10027798" cy="7295223"/>
          </a:xfrm>
          <a:custGeom>
            <a:avLst/>
            <a:gdLst/>
            <a:ahLst/>
            <a:cxnLst/>
            <a:rect l="l" t="t" r="r" b="b"/>
            <a:pathLst>
              <a:path w="10027798" h="7295223">
                <a:moveTo>
                  <a:pt x="0" y="0"/>
                </a:moveTo>
                <a:lnTo>
                  <a:pt x="10027798" y="0"/>
                </a:lnTo>
                <a:lnTo>
                  <a:pt x="10027798" y="7295223"/>
                </a:lnTo>
                <a:lnTo>
                  <a:pt x="0" y="72952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1416484" y="1972735"/>
            <a:ext cx="5874683" cy="122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4"/>
              </a:lnSpc>
            </a:pPr>
            <a:r>
              <a:rPr lang="en-US" sz="6499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Introduzione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168" y="3386503"/>
            <a:ext cx="6743000" cy="340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46" lvl="1" indent="-263373" algn="l">
              <a:lnSpc>
                <a:spcPts val="3415"/>
              </a:lnSpc>
              <a:buFont typeface="Arial"/>
              <a:buChar char="•"/>
            </a:pPr>
            <a:r>
              <a:rPr lang="en-US" sz="2439" b="1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I prodotti della pesca e dell'acquacoltura sono un'importante fonte di proteine e omega3.</a:t>
            </a:r>
          </a:p>
          <a:p>
            <a:pPr marL="526746" lvl="1" indent="-263373" algn="l">
              <a:lnSpc>
                <a:spcPts val="3415"/>
              </a:lnSpc>
              <a:buFont typeface="Arial"/>
              <a:buChar char="•"/>
            </a:pPr>
            <a:r>
              <a:rPr lang="en-US" sz="2439" b="1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Consumo medio annuo pro capite di pesce e prodotti ittici nell'UE pari a 24 kg.</a:t>
            </a:r>
          </a:p>
          <a:p>
            <a:pPr marL="526746" lvl="1" indent="-263373" algn="l">
              <a:lnSpc>
                <a:spcPts val="3415"/>
              </a:lnSpc>
              <a:buFont typeface="Arial"/>
              <a:buChar char="•"/>
            </a:pPr>
            <a:r>
              <a:rPr lang="en-US" sz="2439" b="1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Il consumo di prodotti ittici aumenterà del 15% entro il 2030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20318" y="0"/>
            <a:ext cx="4067682" cy="7427714"/>
            <a:chOff x="0" y="0"/>
            <a:chExt cx="1071324" cy="1956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4" cy="1956270"/>
            </a:xfrm>
            <a:custGeom>
              <a:avLst/>
              <a:gdLst/>
              <a:ahLst/>
              <a:cxnLst/>
              <a:rect l="l" t="t" r="r" b="b"/>
              <a:pathLst>
                <a:path w="1071324" h="1956270">
                  <a:moveTo>
                    <a:pt x="0" y="0"/>
                  </a:moveTo>
                  <a:lnTo>
                    <a:pt x="1071324" y="0"/>
                  </a:lnTo>
                  <a:lnTo>
                    <a:pt x="1071324" y="1956270"/>
                  </a:lnTo>
                  <a:lnTo>
                    <a:pt x="0" y="1956270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324" cy="200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2596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901244"/>
            <a:ext cx="2739386" cy="2385756"/>
          </a:xfrm>
          <a:custGeom>
            <a:avLst/>
            <a:gdLst/>
            <a:ahLst/>
            <a:cxnLst/>
            <a:rect l="l" t="t" r="r" b="b"/>
            <a:pathLst>
              <a:path w="2739386" h="2385756">
                <a:moveTo>
                  <a:pt x="0" y="0"/>
                </a:moveTo>
                <a:lnTo>
                  <a:pt x="2739386" y="0"/>
                </a:lnTo>
                <a:lnTo>
                  <a:pt x="2739386" y="2385756"/>
                </a:lnTo>
                <a:lnTo>
                  <a:pt x="0" y="238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8790684" y="9102048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8"/>
                </a:lnTo>
                <a:lnTo>
                  <a:pt x="0" y="288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768612" y="2915328"/>
            <a:ext cx="15490688" cy="7048263"/>
          </a:xfrm>
          <a:custGeom>
            <a:avLst/>
            <a:gdLst/>
            <a:ahLst/>
            <a:cxnLst/>
            <a:rect l="l" t="t" r="r" b="b"/>
            <a:pathLst>
              <a:path w="15490688" h="7048263">
                <a:moveTo>
                  <a:pt x="0" y="0"/>
                </a:moveTo>
                <a:lnTo>
                  <a:pt x="15490688" y="0"/>
                </a:lnTo>
                <a:lnTo>
                  <a:pt x="15490688" y="7048263"/>
                </a:lnTo>
                <a:lnTo>
                  <a:pt x="0" y="7048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1" name="TextBox 11"/>
          <p:cNvSpPr txBox="1"/>
          <p:nvPr/>
        </p:nvSpPr>
        <p:spPr>
          <a:xfrm>
            <a:off x="419309" y="253238"/>
            <a:ext cx="13693835" cy="77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4"/>
              </a:lnSpc>
              <a:spcBef>
                <a:spcPct val="0"/>
              </a:spcBef>
            </a:pPr>
            <a:r>
              <a:rPr lang="en-US" sz="4300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L'AGENDA</a:t>
            </a:r>
            <a:r>
              <a:rPr lang="en-US" sz="4300" b="1" u="none" strike="noStrike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2030 PER LO SVILUPPO SOSTENIBILE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309" y="1630350"/>
            <a:ext cx="13372314" cy="149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99"/>
              </a:lnSpc>
              <a:spcBef>
                <a:spcPct val="0"/>
              </a:spcBef>
            </a:pPr>
            <a:r>
              <a:rPr lang="it-IT" sz="2856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Fir</a:t>
            </a:r>
            <a:r>
              <a:rPr lang="it-IT" sz="2856" b="1" u="none" strike="noStrike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mato il 25 settembre 2015 da 193 Stati membri delle Nazioni Unite. Approvato dall'Assemblea Generale delle Nazioni Unite, è un programma d'azione per le persone, il pianeta e la prosperità.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E1E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5592" y="7392536"/>
            <a:ext cx="5182981" cy="1268093"/>
            <a:chOff x="0" y="0"/>
            <a:chExt cx="1365065" cy="3339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5065" cy="333983"/>
            </a:xfrm>
            <a:custGeom>
              <a:avLst/>
              <a:gdLst/>
              <a:ahLst/>
              <a:cxnLst/>
              <a:rect l="l" t="t" r="r" b="b"/>
              <a:pathLst>
                <a:path w="1365065" h="333983">
                  <a:moveTo>
                    <a:pt x="149372" y="0"/>
                  </a:moveTo>
                  <a:lnTo>
                    <a:pt x="1215693" y="0"/>
                  </a:lnTo>
                  <a:cubicBezTo>
                    <a:pt x="1255309" y="0"/>
                    <a:pt x="1293302" y="15737"/>
                    <a:pt x="1321315" y="43750"/>
                  </a:cubicBezTo>
                  <a:cubicBezTo>
                    <a:pt x="1349328" y="71763"/>
                    <a:pt x="1365065" y="109756"/>
                    <a:pt x="1365065" y="149372"/>
                  </a:cubicBezTo>
                  <a:lnTo>
                    <a:pt x="1365065" y="184611"/>
                  </a:lnTo>
                  <a:cubicBezTo>
                    <a:pt x="1365065" y="267107"/>
                    <a:pt x="1298189" y="333983"/>
                    <a:pt x="1215693" y="333983"/>
                  </a:cubicBezTo>
                  <a:lnTo>
                    <a:pt x="149372" y="333983"/>
                  </a:lnTo>
                  <a:cubicBezTo>
                    <a:pt x="66876" y="333983"/>
                    <a:pt x="0" y="267107"/>
                    <a:pt x="0" y="184611"/>
                  </a:cubicBezTo>
                  <a:lnTo>
                    <a:pt x="0" y="149372"/>
                  </a:lnTo>
                  <a:cubicBezTo>
                    <a:pt x="0" y="66876"/>
                    <a:pt x="66876" y="0"/>
                    <a:pt x="14937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65065" cy="38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20549" y="7392536"/>
            <a:ext cx="5182981" cy="1268093"/>
            <a:chOff x="0" y="0"/>
            <a:chExt cx="1365065" cy="333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5065" cy="333983"/>
            </a:xfrm>
            <a:custGeom>
              <a:avLst/>
              <a:gdLst/>
              <a:ahLst/>
              <a:cxnLst/>
              <a:rect l="l" t="t" r="r" b="b"/>
              <a:pathLst>
                <a:path w="1365065" h="333983">
                  <a:moveTo>
                    <a:pt x="149372" y="0"/>
                  </a:moveTo>
                  <a:lnTo>
                    <a:pt x="1215693" y="0"/>
                  </a:lnTo>
                  <a:cubicBezTo>
                    <a:pt x="1255309" y="0"/>
                    <a:pt x="1293302" y="15737"/>
                    <a:pt x="1321315" y="43750"/>
                  </a:cubicBezTo>
                  <a:cubicBezTo>
                    <a:pt x="1349328" y="71763"/>
                    <a:pt x="1365065" y="109756"/>
                    <a:pt x="1365065" y="149372"/>
                  </a:cubicBezTo>
                  <a:lnTo>
                    <a:pt x="1365065" y="184611"/>
                  </a:lnTo>
                  <a:cubicBezTo>
                    <a:pt x="1365065" y="267107"/>
                    <a:pt x="1298189" y="333983"/>
                    <a:pt x="1215693" y="333983"/>
                  </a:cubicBezTo>
                  <a:lnTo>
                    <a:pt x="149372" y="333983"/>
                  </a:lnTo>
                  <a:cubicBezTo>
                    <a:pt x="66876" y="333983"/>
                    <a:pt x="0" y="267107"/>
                    <a:pt x="0" y="184611"/>
                  </a:cubicBezTo>
                  <a:lnTo>
                    <a:pt x="0" y="149372"/>
                  </a:lnTo>
                  <a:cubicBezTo>
                    <a:pt x="0" y="66876"/>
                    <a:pt x="66876" y="0"/>
                    <a:pt x="14937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65065" cy="38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7355" y="7392536"/>
            <a:ext cx="5182981" cy="1459669"/>
            <a:chOff x="0" y="0"/>
            <a:chExt cx="1365065" cy="3844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5065" cy="384439"/>
            </a:xfrm>
            <a:custGeom>
              <a:avLst/>
              <a:gdLst/>
              <a:ahLst/>
              <a:cxnLst/>
              <a:rect l="l" t="t" r="r" b="b"/>
              <a:pathLst>
                <a:path w="1365065" h="384439">
                  <a:moveTo>
                    <a:pt x="149372" y="0"/>
                  </a:moveTo>
                  <a:lnTo>
                    <a:pt x="1215693" y="0"/>
                  </a:lnTo>
                  <a:cubicBezTo>
                    <a:pt x="1255309" y="0"/>
                    <a:pt x="1293302" y="15737"/>
                    <a:pt x="1321315" y="43750"/>
                  </a:cubicBezTo>
                  <a:cubicBezTo>
                    <a:pt x="1349328" y="71763"/>
                    <a:pt x="1365065" y="109756"/>
                    <a:pt x="1365065" y="149372"/>
                  </a:cubicBezTo>
                  <a:lnTo>
                    <a:pt x="1365065" y="235068"/>
                  </a:lnTo>
                  <a:cubicBezTo>
                    <a:pt x="1365065" y="317563"/>
                    <a:pt x="1298189" y="384439"/>
                    <a:pt x="1215693" y="384439"/>
                  </a:cubicBezTo>
                  <a:lnTo>
                    <a:pt x="149372" y="384439"/>
                  </a:lnTo>
                  <a:cubicBezTo>
                    <a:pt x="66876" y="384439"/>
                    <a:pt x="0" y="317563"/>
                    <a:pt x="0" y="235068"/>
                  </a:cubicBezTo>
                  <a:lnTo>
                    <a:pt x="0" y="149372"/>
                  </a:lnTo>
                  <a:cubicBezTo>
                    <a:pt x="0" y="66876"/>
                    <a:pt x="66876" y="0"/>
                    <a:pt x="14937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65065" cy="43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0" y="0"/>
            <a:ext cx="1863742" cy="1863742"/>
          </a:xfrm>
          <a:custGeom>
            <a:avLst/>
            <a:gdLst/>
            <a:ahLst/>
            <a:cxnLst/>
            <a:rect l="l" t="t" r="r" b="b"/>
            <a:pathLst>
              <a:path w="1863742" h="1863742">
                <a:moveTo>
                  <a:pt x="1863742" y="1863742"/>
                </a:moveTo>
                <a:lnTo>
                  <a:pt x="0" y="1863742"/>
                </a:lnTo>
                <a:lnTo>
                  <a:pt x="0" y="0"/>
                </a:lnTo>
                <a:lnTo>
                  <a:pt x="1863742" y="0"/>
                </a:lnTo>
                <a:lnTo>
                  <a:pt x="1863742" y="18637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5688836" y="614716"/>
            <a:ext cx="1571500" cy="234296"/>
          </a:xfrm>
          <a:custGeom>
            <a:avLst/>
            <a:gdLst/>
            <a:ahLst/>
            <a:cxnLst/>
            <a:rect l="l" t="t" r="r" b="b"/>
            <a:pathLst>
              <a:path w="1571500" h="234296">
                <a:moveTo>
                  <a:pt x="0" y="0"/>
                </a:moveTo>
                <a:lnTo>
                  <a:pt x="1571500" y="0"/>
                </a:lnTo>
                <a:lnTo>
                  <a:pt x="1571500" y="234296"/>
                </a:lnTo>
                <a:lnTo>
                  <a:pt x="0" y="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-298574" y="1183131"/>
            <a:ext cx="8782865" cy="5851584"/>
          </a:xfrm>
          <a:custGeom>
            <a:avLst/>
            <a:gdLst/>
            <a:ahLst/>
            <a:cxnLst/>
            <a:rect l="l" t="t" r="r" b="b"/>
            <a:pathLst>
              <a:path w="8782865" h="5851584">
                <a:moveTo>
                  <a:pt x="0" y="0"/>
                </a:moveTo>
                <a:lnTo>
                  <a:pt x="8782865" y="0"/>
                </a:lnTo>
                <a:lnTo>
                  <a:pt x="8782865" y="5851584"/>
                </a:lnTo>
                <a:lnTo>
                  <a:pt x="0" y="5851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8484291" y="1191912"/>
            <a:ext cx="9273770" cy="116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19"/>
              </a:lnSpc>
              <a:spcBef>
                <a:spcPct val="0"/>
              </a:spcBef>
            </a:pPr>
            <a:r>
              <a:rPr lang="en-US" sz="6499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Il G</a:t>
            </a:r>
            <a:r>
              <a:rPr lang="en-US" sz="6499" b="1" u="none" strike="noStrike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reen Deal europeo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4291" y="2840372"/>
            <a:ext cx="8974357" cy="274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it-IT" sz="2200" b="1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it-IT" sz="2200" b="1" u="none" strike="noStrike" noProof="0" dirty="0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l Green Deal europeo è una strategia di crescita sostenibile adottata dalla Commissione europea nel 2019, volta a rendere l'Unione europea climaticamente neutra entro il 2050. Questo piano comprende misure legislative e investimenti in settori chiave quali l'energia, i trasporti, l'industria, l'agricoltura e la finanza sostenibile, con l'obiettivo di promuovere un'economia verde, proteggere la biodiversità e garantire il benessere sociale.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4852" y="7821161"/>
            <a:ext cx="4484461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Verso un'economia circolare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51330" y="7625899"/>
            <a:ext cx="4121420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it-IT" sz="2200" b="1" noProof="0" dirty="0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Mig</a:t>
            </a:r>
            <a:r>
              <a:rPr lang="it-IT" sz="2200" b="1" u="none" strike="noStrike" noProof="0" dirty="0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liorare la gestione dei rifiuti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13106" y="7526424"/>
            <a:ext cx="4864101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it-IT" sz="2200" b="1" noProof="0" dirty="0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G</a:t>
            </a:r>
            <a:r>
              <a:rPr lang="it-IT" sz="2200" b="1" u="none" strike="noStrike" noProof="0" dirty="0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arantire la sostenibilità della economia blu e dei settori della pesca</a:t>
            </a:r>
          </a:p>
        </p:txBody>
      </p:sp>
      <p:pic>
        <p:nvPicPr>
          <p:cNvPr id="33" name="Elemento grafico 32" descr="Scheletro pesce con riempimento a tinta unita">
            <a:extLst>
              <a:ext uri="{FF2B5EF4-FFF2-40B4-BE49-F238E27FC236}">
                <a16:creationId xmlns:a16="http://schemas.microsoft.com/office/drawing/2014/main" id="{A4499520-E659-D38A-B8C6-5240CBA4F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1049" y="8422660"/>
            <a:ext cx="2143991" cy="2143991"/>
          </a:xfrm>
          <a:prstGeom prst="rect">
            <a:avLst/>
          </a:prstGeom>
        </p:spPr>
      </p:pic>
      <p:pic>
        <p:nvPicPr>
          <p:cNvPr id="35" name="Elemento grafico 34" descr="Freccia circolare con riempimento a tinta unita">
            <a:extLst>
              <a:ext uri="{FF2B5EF4-FFF2-40B4-BE49-F238E27FC236}">
                <a16:creationId xmlns:a16="http://schemas.microsoft.com/office/drawing/2014/main" id="{A187F7C7-3233-1FBF-C367-53E3F7B4F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44374" y="8653537"/>
            <a:ext cx="1743251" cy="1682239"/>
          </a:xfrm>
          <a:prstGeom prst="rect">
            <a:avLst/>
          </a:prstGeom>
        </p:spPr>
      </p:pic>
      <p:pic>
        <p:nvPicPr>
          <p:cNvPr id="37" name="Elemento grafico 36" descr="Pesca contorno">
            <a:extLst>
              <a:ext uri="{FF2B5EF4-FFF2-40B4-BE49-F238E27FC236}">
                <a16:creationId xmlns:a16="http://schemas.microsoft.com/office/drawing/2014/main" id="{E52B9C29-71E5-E098-4F68-3901BDDD7E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78692" y="8680217"/>
            <a:ext cx="1580305" cy="1580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58174" y="3935870"/>
            <a:ext cx="4151544" cy="0"/>
          </a:xfrm>
          <a:prstGeom prst="line">
            <a:avLst/>
          </a:prstGeom>
          <a:ln w="95250" cap="flat">
            <a:solidFill>
              <a:srgbClr val="4259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4586207" y="3228367"/>
            <a:ext cx="4067682" cy="1415007"/>
            <a:chOff x="0" y="0"/>
            <a:chExt cx="1071324" cy="372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1324" cy="372677"/>
            </a:xfrm>
            <a:custGeom>
              <a:avLst/>
              <a:gdLst/>
              <a:ahLst/>
              <a:cxnLst/>
              <a:rect l="l" t="t" r="r" b="b"/>
              <a:pathLst>
                <a:path w="1071324" h="372677">
                  <a:moveTo>
                    <a:pt x="34259" y="0"/>
                  </a:moveTo>
                  <a:lnTo>
                    <a:pt x="1037065" y="0"/>
                  </a:lnTo>
                  <a:cubicBezTo>
                    <a:pt x="1055986" y="0"/>
                    <a:pt x="1071324" y="15338"/>
                    <a:pt x="1071324" y="34259"/>
                  </a:cubicBezTo>
                  <a:lnTo>
                    <a:pt x="1071324" y="338418"/>
                  </a:lnTo>
                  <a:cubicBezTo>
                    <a:pt x="1071324" y="357338"/>
                    <a:pt x="1055986" y="372677"/>
                    <a:pt x="1037065" y="372677"/>
                  </a:cubicBezTo>
                  <a:lnTo>
                    <a:pt x="34259" y="372677"/>
                  </a:lnTo>
                  <a:cubicBezTo>
                    <a:pt x="15338" y="372677"/>
                    <a:pt x="0" y="357338"/>
                    <a:pt x="0" y="338418"/>
                  </a:cubicBezTo>
                  <a:lnTo>
                    <a:pt x="0" y="34259"/>
                  </a:lnTo>
                  <a:cubicBezTo>
                    <a:pt x="0" y="15338"/>
                    <a:pt x="15338" y="0"/>
                    <a:pt x="34259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71324" cy="420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33946" y="3228367"/>
            <a:ext cx="4067682" cy="1415007"/>
            <a:chOff x="0" y="0"/>
            <a:chExt cx="1071324" cy="372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1324" cy="372677"/>
            </a:xfrm>
            <a:custGeom>
              <a:avLst/>
              <a:gdLst/>
              <a:ahLst/>
              <a:cxnLst/>
              <a:rect l="l" t="t" r="r" b="b"/>
              <a:pathLst>
                <a:path w="1071324" h="372677">
                  <a:moveTo>
                    <a:pt x="34259" y="0"/>
                  </a:moveTo>
                  <a:lnTo>
                    <a:pt x="1037065" y="0"/>
                  </a:lnTo>
                  <a:cubicBezTo>
                    <a:pt x="1055986" y="0"/>
                    <a:pt x="1071324" y="15338"/>
                    <a:pt x="1071324" y="34259"/>
                  </a:cubicBezTo>
                  <a:lnTo>
                    <a:pt x="1071324" y="338418"/>
                  </a:lnTo>
                  <a:cubicBezTo>
                    <a:pt x="1071324" y="357338"/>
                    <a:pt x="1055986" y="372677"/>
                    <a:pt x="1037065" y="372677"/>
                  </a:cubicBezTo>
                  <a:lnTo>
                    <a:pt x="34259" y="372677"/>
                  </a:lnTo>
                  <a:cubicBezTo>
                    <a:pt x="15338" y="372677"/>
                    <a:pt x="0" y="357338"/>
                    <a:pt x="0" y="338418"/>
                  </a:cubicBezTo>
                  <a:lnTo>
                    <a:pt x="0" y="34259"/>
                  </a:lnTo>
                  <a:cubicBezTo>
                    <a:pt x="0" y="15338"/>
                    <a:pt x="15338" y="0"/>
                    <a:pt x="34259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71324" cy="420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610378" y="6959900"/>
            <a:ext cx="18898378" cy="3327100"/>
            <a:chOff x="0" y="0"/>
            <a:chExt cx="4977351" cy="876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7350" cy="876273"/>
            </a:xfrm>
            <a:custGeom>
              <a:avLst/>
              <a:gdLst/>
              <a:ahLst/>
              <a:cxnLst/>
              <a:rect l="l" t="t" r="r" b="b"/>
              <a:pathLst>
                <a:path w="4977350" h="876273">
                  <a:moveTo>
                    <a:pt x="0" y="0"/>
                  </a:moveTo>
                  <a:lnTo>
                    <a:pt x="4977350" y="0"/>
                  </a:lnTo>
                  <a:lnTo>
                    <a:pt x="4977350" y="876273"/>
                  </a:lnTo>
                  <a:lnTo>
                    <a:pt x="0" y="876273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77351" cy="923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8288000" cy="1111717"/>
            <a:chOff x="0" y="0"/>
            <a:chExt cx="4816593" cy="292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92798"/>
            </a:xfrm>
            <a:custGeom>
              <a:avLst/>
              <a:gdLst/>
              <a:ahLst/>
              <a:cxnLst/>
              <a:rect l="l" t="t" r="r" b="b"/>
              <a:pathLst>
                <a:path w="4816592" h="292798">
                  <a:moveTo>
                    <a:pt x="0" y="0"/>
                  </a:moveTo>
                  <a:lnTo>
                    <a:pt x="4816592" y="0"/>
                  </a:lnTo>
                  <a:lnTo>
                    <a:pt x="4816592" y="292798"/>
                  </a:lnTo>
                  <a:lnTo>
                    <a:pt x="0" y="292798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340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V="1">
            <a:off x="150989" y="1111717"/>
            <a:ext cx="1755423" cy="1528813"/>
          </a:xfrm>
          <a:custGeom>
            <a:avLst/>
            <a:gdLst/>
            <a:ahLst/>
            <a:cxnLst/>
            <a:rect l="l" t="t" r="r" b="b"/>
            <a:pathLst>
              <a:path w="1755423" h="1528813">
                <a:moveTo>
                  <a:pt x="0" y="1528813"/>
                </a:moveTo>
                <a:lnTo>
                  <a:pt x="1755422" y="1528813"/>
                </a:lnTo>
                <a:lnTo>
                  <a:pt x="1755422" y="0"/>
                </a:lnTo>
                <a:lnTo>
                  <a:pt x="0" y="0"/>
                </a:lnTo>
                <a:lnTo>
                  <a:pt x="0" y="15288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5957357" y="2557513"/>
            <a:ext cx="1571500" cy="234296"/>
          </a:xfrm>
          <a:custGeom>
            <a:avLst/>
            <a:gdLst/>
            <a:ahLst/>
            <a:cxnLst/>
            <a:rect l="l" t="t" r="r" b="b"/>
            <a:pathLst>
              <a:path w="1571500" h="234296">
                <a:moveTo>
                  <a:pt x="0" y="0"/>
                </a:moveTo>
                <a:lnTo>
                  <a:pt x="1571499" y="0"/>
                </a:lnTo>
                <a:lnTo>
                  <a:pt x="1571499" y="234297"/>
                </a:lnTo>
                <a:lnTo>
                  <a:pt x="0" y="23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1053867" y="4929124"/>
            <a:ext cx="7600022" cy="4740429"/>
          </a:xfrm>
          <a:custGeom>
            <a:avLst/>
            <a:gdLst/>
            <a:ahLst/>
            <a:cxnLst/>
            <a:rect l="l" t="t" r="r" b="b"/>
            <a:pathLst>
              <a:path w="7600022" h="4740429">
                <a:moveTo>
                  <a:pt x="0" y="0"/>
                </a:moveTo>
                <a:lnTo>
                  <a:pt x="7600022" y="0"/>
                </a:lnTo>
                <a:lnTo>
                  <a:pt x="7600022" y="4740429"/>
                </a:lnTo>
                <a:lnTo>
                  <a:pt x="0" y="47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23" r="-375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8994389" y="4929124"/>
            <a:ext cx="7896202" cy="4740429"/>
          </a:xfrm>
          <a:custGeom>
            <a:avLst/>
            <a:gdLst/>
            <a:ahLst/>
            <a:cxnLst/>
            <a:rect l="l" t="t" r="r" b="b"/>
            <a:pathLst>
              <a:path w="7896202" h="4740429">
                <a:moveTo>
                  <a:pt x="0" y="0"/>
                </a:moveTo>
                <a:lnTo>
                  <a:pt x="7896201" y="0"/>
                </a:lnTo>
                <a:lnTo>
                  <a:pt x="7896201" y="4740429"/>
                </a:lnTo>
                <a:lnTo>
                  <a:pt x="0" y="47404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41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3971354" y="1457213"/>
            <a:ext cx="10622230" cy="1220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2"/>
              </a:lnSpc>
              <a:spcBef>
                <a:spcPct val="0"/>
              </a:spcBef>
            </a:pPr>
            <a:r>
              <a:rPr lang="en-US" sz="3627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Produzione mondiale di animali acqu</a:t>
            </a:r>
            <a:r>
              <a:rPr lang="en-US" sz="3627" b="1" u="none" strike="noStrike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atici provenienti dalla pesca e dall'acquacoltura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6207" y="3350716"/>
            <a:ext cx="4067682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Produzione ittica mondiale: 185,4 milioni di tonnellate di animali acquatici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75877" y="3357704"/>
            <a:ext cx="4067682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L'89% (165 milioni di tonnellate) è stato utilizzato per il consumo umano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740"/>
            <a:ext cx="18288000" cy="7172160"/>
            <a:chOff x="0" y="0"/>
            <a:chExt cx="4816593" cy="1888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88964"/>
            </a:xfrm>
            <a:custGeom>
              <a:avLst/>
              <a:gdLst/>
              <a:ahLst/>
              <a:cxnLst/>
              <a:rect l="l" t="t" r="r" b="b"/>
              <a:pathLst>
                <a:path w="4816592" h="1888964">
                  <a:moveTo>
                    <a:pt x="0" y="0"/>
                  </a:moveTo>
                  <a:lnTo>
                    <a:pt x="4816592" y="0"/>
                  </a:lnTo>
                  <a:lnTo>
                    <a:pt x="4816592" y="1888964"/>
                  </a:lnTo>
                  <a:lnTo>
                    <a:pt x="0" y="1888964"/>
                  </a:lnTo>
                  <a:close/>
                </a:path>
              </a:pathLst>
            </a:custGeom>
            <a:solidFill>
              <a:srgbClr val="D9E1E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36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582" y="6944017"/>
            <a:ext cx="6809155" cy="3126604"/>
            <a:chOff x="0" y="0"/>
            <a:chExt cx="1793358" cy="8234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3358" cy="823468"/>
            </a:xfrm>
            <a:custGeom>
              <a:avLst/>
              <a:gdLst/>
              <a:ahLst/>
              <a:cxnLst/>
              <a:rect l="l" t="t" r="r" b="b"/>
              <a:pathLst>
                <a:path w="1793358" h="823468">
                  <a:moveTo>
                    <a:pt x="113699" y="0"/>
                  </a:moveTo>
                  <a:lnTo>
                    <a:pt x="1679659" y="0"/>
                  </a:lnTo>
                  <a:cubicBezTo>
                    <a:pt x="1709814" y="0"/>
                    <a:pt x="1738734" y="11979"/>
                    <a:pt x="1760056" y="33302"/>
                  </a:cubicBezTo>
                  <a:cubicBezTo>
                    <a:pt x="1781379" y="54624"/>
                    <a:pt x="1793358" y="83544"/>
                    <a:pt x="1793358" y="113699"/>
                  </a:cubicBezTo>
                  <a:lnTo>
                    <a:pt x="1793358" y="709769"/>
                  </a:lnTo>
                  <a:cubicBezTo>
                    <a:pt x="1793358" y="739924"/>
                    <a:pt x="1781379" y="768844"/>
                    <a:pt x="1760056" y="790166"/>
                  </a:cubicBezTo>
                  <a:cubicBezTo>
                    <a:pt x="1738734" y="811489"/>
                    <a:pt x="1709814" y="823468"/>
                    <a:pt x="1679659" y="823468"/>
                  </a:cubicBezTo>
                  <a:lnTo>
                    <a:pt x="113699" y="823468"/>
                  </a:lnTo>
                  <a:cubicBezTo>
                    <a:pt x="83544" y="823468"/>
                    <a:pt x="54624" y="811489"/>
                    <a:pt x="33302" y="790166"/>
                  </a:cubicBezTo>
                  <a:cubicBezTo>
                    <a:pt x="11979" y="768844"/>
                    <a:pt x="0" y="739924"/>
                    <a:pt x="0" y="709769"/>
                  </a:cubicBezTo>
                  <a:lnTo>
                    <a:pt x="0" y="113699"/>
                  </a:lnTo>
                  <a:cubicBezTo>
                    <a:pt x="0" y="83544"/>
                    <a:pt x="11979" y="54624"/>
                    <a:pt x="33302" y="33302"/>
                  </a:cubicBezTo>
                  <a:cubicBezTo>
                    <a:pt x="54624" y="11979"/>
                    <a:pt x="83544" y="0"/>
                    <a:pt x="113699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93358" cy="871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47543" y="6872922"/>
            <a:ext cx="7610518" cy="3094666"/>
            <a:chOff x="0" y="0"/>
            <a:chExt cx="2004416" cy="8150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416" cy="815056"/>
            </a:xfrm>
            <a:custGeom>
              <a:avLst/>
              <a:gdLst/>
              <a:ahLst/>
              <a:cxnLst/>
              <a:rect l="l" t="t" r="r" b="b"/>
              <a:pathLst>
                <a:path w="2004416" h="815056">
                  <a:moveTo>
                    <a:pt x="101727" y="0"/>
                  </a:moveTo>
                  <a:lnTo>
                    <a:pt x="1902690" y="0"/>
                  </a:lnTo>
                  <a:cubicBezTo>
                    <a:pt x="1929669" y="0"/>
                    <a:pt x="1955544" y="10718"/>
                    <a:pt x="1974621" y="29795"/>
                  </a:cubicBezTo>
                  <a:cubicBezTo>
                    <a:pt x="1993699" y="48872"/>
                    <a:pt x="2004416" y="74747"/>
                    <a:pt x="2004416" y="101727"/>
                  </a:cubicBezTo>
                  <a:lnTo>
                    <a:pt x="2004416" y="713329"/>
                  </a:lnTo>
                  <a:cubicBezTo>
                    <a:pt x="2004416" y="769511"/>
                    <a:pt x="1958872" y="815056"/>
                    <a:pt x="1902690" y="815056"/>
                  </a:cubicBezTo>
                  <a:lnTo>
                    <a:pt x="101727" y="815056"/>
                  </a:lnTo>
                  <a:cubicBezTo>
                    <a:pt x="74747" y="815056"/>
                    <a:pt x="48872" y="804338"/>
                    <a:pt x="29795" y="785261"/>
                  </a:cubicBezTo>
                  <a:cubicBezTo>
                    <a:pt x="10718" y="766184"/>
                    <a:pt x="0" y="740309"/>
                    <a:pt x="0" y="713329"/>
                  </a:cubicBezTo>
                  <a:lnTo>
                    <a:pt x="0" y="101727"/>
                  </a:lnTo>
                  <a:cubicBezTo>
                    <a:pt x="0" y="74747"/>
                    <a:pt x="10718" y="48872"/>
                    <a:pt x="29795" y="29795"/>
                  </a:cubicBezTo>
                  <a:cubicBezTo>
                    <a:pt x="48872" y="10718"/>
                    <a:pt x="74747" y="0"/>
                    <a:pt x="101727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04416" cy="862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93721" y="28740"/>
            <a:ext cx="1863742" cy="1863742"/>
          </a:xfrm>
          <a:custGeom>
            <a:avLst/>
            <a:gdLst/>
            <a:ahLst/>
            <a:cxnLst/>
            <a:rect l="l" t="t" r="r" b="b"/>
            <a:pathLst>
              <a:path w="1863742" h="1863742">
                <a:moveTo>
                  <a:pt x="1863742" y="1863742"/>
                </a:moveTo>
                <a:lnTo>
                  <a:pt x="0" y="1863742"/>
                </a:lnTo>
                <a:lnTo>
                  <a:pt x="0" y="0"/>
                </a:lnTo>
                <a:lnTo>
                  <a:pt x="1863742" y="0"/>
                </a:lnTo>
                <a:lnTo>
                  <a:pt x="1863742" y="18637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6473550" y="28740"/>
            <a:ext cx="1571500" cy="234296"/>
          </a:xfrm>
          <a:custGeom>
            <a:avLst/>
            <a:gdLst/>
            <a:ahLst/>
            <a:cxnLst/>
            <a:rect l="l" t="t" r="r" b="b"/>
            <a:pathLst>
              <a:path w="1571500" h="234296">
                <a:moveTo>
                  <a:pt x="0" y="0"/>
                </a:moveTo>
                <a:lnTo>
                  <a:pt x="1571500" y="0"/>
                </a:lnTo>
                <a:lnTo>
                  <a:pt x="1571500" y="234296"/>
                </a:lnTo>
                <a:lnTo>
                  <a:pt x="0" y="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318609" y="413517"/>
            <a:ext cx="6743113" cy="6743113"/>
          </a:xfrm>
          <a:custGeom>
            <a:avLst/>
            <a:gdLst/>
            <a:ahLst/>
            <a:cxnLst/>
            <a:rect l="l" t="t" r="r" b="b"/>
            <a:pathLst>
              <a:path w="6743113" h="6743113">
                <a:moveTo>
                  <a:pt x="0" y="0"/>
                </a:moveTo>
                <a:lnTo>
                  <a:pt x="6743114" y="0"/>
                </a:lnTo>
                <a:lnTo>
                  <a:pt x="6743114" y="6743113"/>
                </a:lnTo>
                <a:lnTo>
                  <a:pt x="0" y="6743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788367" y="145888"/>
            <a:ext cx="7278370" cy="7278370"/>
          </a:xfrm>
          <a:custGeom>
            <a:avLst/>
            <a:gdLst/>
            <a:ahLst/>
            <a:cxnLst/>
            <a:rect l="l" t="t" r="r" b="b"/>
            <a:pathLst>
              <a:path w="7278370" h="7278370">
                <a:moveTo>
                  <a:pt x="0" y="0"/>
                </a:moveTo>
                <a:lnTo>
                  <a:pt x="7278370" y="0"/>
                </a:lnTo>
                <a:lnTo>
                  <a:pt x="7278370" y="7278371"/>
                </a:lnTo>
                <a:lnTo>
                  <a:pt x="0" y="7278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1876854" y="7427590"/>
            <a:ext cx="5570611" cy="192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2" b="1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Una delle minacce più gravi alla sostenibilità dei nostri mari e di tutte le specie che li abitano è la pesca eccessiva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3882" y="7143750"/>
            <a:ext cx="6217841" cy="266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8"/>
              </a:lnSpc>
              <a:spcBef>
                <a:spcPct val="0"/>
              </a:spcBef>
            </a:pPr>
            <a:r>
              <a:rPr lang="en-US" sz="2513" b="1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Nel Mediterraneo, il 58% deg</a:t>
            </a:r>
            <a:r>
              <a:rPr lang="en-US" sz="2513" b="1" u="none" strike="noStrike">
                <a:solidFill>
                  <a:srgbClr val="D9E1E8"/>
                </a:solidFill>
                <a:latin typeface="Inter Heavy"/>
                <a:ea typeface="Inter Heavy"/>
                <a:cs typeface="Inter Heavy"/>
                <a:sym typeface="Inter Heavy"/>
              </a:rPr>
              <a:t>li stock ittici commerciali viene pescato al di fuori dei limiti biologicamente sostenibili e la pressione di pesca è doppia rispetto al livello considerato sostenibile.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90186" y="3501245"/>
            <a:ext cx="6469114" cy="1849168"/>
            <a:chOff x="0" y="0"/>
            <a:chExt cx="1703799" cy="4870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90186" y="5455188"/>
            <a:ext cx="6469114" cy="1849168"/>
            <a:chOff x="0" y="0"/>
            <a:chExt cx="1703799" cy="487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0186" y="7409132"/>
            <a:ext cx="6469114" cy="1849168"/>
            <a:chOff x="0" y="0"/>
            <a:chExt cx="1703799" cy="4870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3799" cy="487024"/>
            </a:xfrm>
            <a:custGeom>
              <a:avLst/>
              <a:gdLst/>
              <a:ahLst/>
              <a:cxnLst/>
              <a:rect l="l" t="t" r="r" b="b"/>
              <a:pathLst>
                <a:path w="1703799" h="487024">
                  <a:moveTo>
                    <a:pt x="21542" y="0"/>
                  </a:moveTo>
                  <a:lnTo>
                    <a:pt x="1682258" y="0"/>
                  </a:lnTo>
                  <a:cubicBezTo>
                    <a:pt x="1687971" y="0"/>
                    <a:pt x="1693450" y="2270"/>
                    <a:pt x="1697490" y="6309"/>
                  </a:cubicBezTo>
                  <a:cubicBezTo>
                    <a:pt x="1701530" y="10349"/>
                    <a:pt x="1703799" y="15828"/>
                    <a:pt x="1703799" y="21542"/>
                  </a:cubicBezTo>
                  <a:lnTo>
                    <a:pt x="1703799" y="465482"/>
                  </a:lnTo>
                  <a:cubicBezTo>
                    <a:pt x="1703799" y="471195"/>
                    <a:pt x="1701530" y="476675"/>
                    <a:pt x="1697490" y="480714"/>
                  </a:cubicBezTo>
                  <a:cubicBezTo>
                    <a:pt x="1693450" y="484754"/>
                    <a:pt x="1687971" y="487024"/>
                    <a:pt x="1682258" y="487024"/>
                  </a:cubicBezTo>
                  <a:lnTo>
                    <a:pt x="21542" y="487024"/>
                  </a:lnTo>
                  <a:cubicBezTo>
                    <a:pt x="15828" y="487024"/>
                    <a:pt x="10349" y="484754"/>
                    <a:pt x="6309" y="480714"/>
                  </a:cubicBezTo>
                  <a:cubicBezTo>
                    <a:pt x="2270" y="476675"/>
                    <a:pt x="0" y="471195"/>
                    <a:pt x="0" y="465482"/>
                  </a:cubicBezTo>
                  <a:lnTo>
                    <a:pt x="0" y="21542"/>
                  </a:lnTo>
                  <a:cubicBezTo>
                    <a:pt x="0" y="15828"/>
                    <a:pt x="2270" y="10349"/>
                    <a:pt x="6309" y="6309"/>
                  </a:cubicBezTo>
                  <a:cubicBezTo>
                    <a:pt x="10349" y="2270"/>
                    <a:pt x="15828" y="0"/>
                    <a:pt x="21542" y="0"/>
                  </a:cubicBez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03799" cy="5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18617" y="3854259"/>
            <a:ext cx="1143140" cy="11431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7762146"/>
            <a:ext cx="9144000" cy="2524854"/>
            <a:chOff x="0" y="0"/>
            <a:chExt cx="2408296" cy="6649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664982"/>
            </a:xfrm>
            <a:custGeom>
              <a:avLst/>
              <a:gdLst/>
              <a:ahLst/>
              <a:cxnLst/>
              <a:rect l="l" t="t" r="r" b="b"/>
              <a:pathLst>
                <a:path w="2408296" h="664982">
                  <a:moveTo>
                    <a:pt x="0" y="0"/>
                  </a:moveTo>
                  <a:lnTo>
                    <a:pt x="2408296" y="0"/>
                  </a:lnTo>
                  <a:lnTo>
                    <a:pt x="2408296" y="664982"/>
                  </a:lnTo>
                  <a:lnTo>
                    <a:pt x="0" y="664982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408296" cy="71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18617" y="5808203"/>
            <a:ext cx="1143140" cy="11431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18617" y="7762146"/>
            <a:ext cx="1143140" cy="11431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28700" y="1502339"/>
            <a:ext cx="1745148" cy="260186"/>
          </a:xfrm>
          <a:custGeom>
            <a:avLst/>
            <a:gdLst/>
            <a:ahLst/>
            <a:cxnLst/>
            <a:rect l="l" t="t" r="r" b="b"/>
            <a:pathLst>
              <a:path w="1745148" h="260186">
                <a:moveTo>
                  <a:pt x="0" y="0"/>
                </a:moveTo>
                <a:lnTo>
                  <a:pt x="1745148" y="0"/>
                </a:lnTo>
                <a:lnTo>
                  <a:pt x="1745148" y="260186"/>
                </a:lnTo>
                <a:lnTo>
                  <a:pt x="0" y="260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27" name="Freeform 27"/>
          <p:cNvSpPr/>
          <p:nvPr/>
        </p:nvSpPr>
        <p:spPr>
          <a:xfrm>
            <a:off x="934730" y="3501245"/>
            <a:ext cx="8636186" cy="6948901"/>
          </a:xfrm>
          <a:custGeom>
            <a:avLst/>
            <a:gdLst/>
            <a:ahLst/>
            <a:cxnLst/>
            <a:rect l="l" t="t" r="r" b="b"/>
            <a:pathLst>
              <a:path w="8636186" h="6948901">
                <a:moveTo>
                  <a:pt x="0" y="0"/>
                </a:moveTo>
                <a:lnTo>
                  <a:pt x="8636187" y="0"/>
                </a:lnTo>
                <a:lnTo>
                  <a:pt x="8636187" y="6948901"/>
                </a:lnTo>
                <a:lnTo>
                  <a:pt x="0" y="694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6" r="-267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TextBox 28"/>
          <p:cNvSpPr txBox="1"/>
          <p:nvPr/>
        </p:nvSpPr>
        <p:spPr>
          <a:xfrm>
            <a:off x="3495755" y="230868"/>
            <a:ext cx="13991815" cy="180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83"/>
              </a:lnSpc>
              <a:spcBef>
                <a:spcPct val="0"/>
              </a:spcBef>
            </a:pPr>
            <a:r>
              <a:rPr lang="en-US" sz="5299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Proble</a:t>
            </a:r>
            <a:r>
              <a:rPr lang="en-US" sz="5299" b="1" u="none" strike="noStrike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matiche relative al settore della pesca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38783" y="3806634"/>
            <a:ext cx="5026881" cy="11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7"/>
              </a:lnSpc>
            </a:pPr>
            <a:r>
              <a:rPr lang="en-US" sz="2262" b="1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Cattura sistematica di specie di grande interesse commerciale, le “specie bersaglio”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1986770"/>
            <a:ext cx="8115300" cy="118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Secondo un sondaggio conddoto da Greenpeace, i consumatori sono disposti a pagare di più per prodotti ittici catturati con medoti sostenibili.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39046" y="5674753"/>
            <a:ext cx="5226353" cy="16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46"/>
              </a:lnSpc>
              <a:spcBef>
                <a:spcPct val="0"/>
              </a:spcBef>
            </a:pPr>
            <a:r>
              <a:rPr lang="en-US" sz="2319" b="1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Utilizz</a:t>
            </a:r>
            <a:r>
              <a:rPr lang="en-US" sz="2319" b="1" u="none" strike="noStrike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o di attrezzi da pesca non selettivi con un elevato impatto ambientale</a:t>
            </a:r>
          </a:p>
          <a:p>
            <a:pPr marL="0" lvl="0" indent="0" algn="just">
              <a:lnSpc>
                <a:spcPts val="3246"/>
              </a:lnSpc>
              <a:spcBef>
                <a:spcPct val="0"/>
              </a:spcBef>
            </a:pPr>
            <a:endParaRPr lang="en-US" sz="2319" b="1" u="none" strike="noStrike">
              <a:solidFill>
                <a:srgbClr val="D9E1E8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738783" y="7713932"/>
            <a:ext cx="5026881" cy="11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67"/>
              </a:lnSpc>
              <a:spcBef>
                <a:spcPct val="0"/>
              </a:spcBef>
            </a:pPr>
            <a:r>
              <a:rPr lang="en-US" sz="2262" b="1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sz="2262" b="1" u="none" strike="noStrike">
                <a:solidFill>
                  <a:srgbClr val="D9E1E8"/>
                </a:solidFill>
                <a:latin typeface="Inter Bold"/>
                <a:ea typeface="Inter Bold"/>
                <a:cs typeface="Inter Bold"/>
                <a:sym typeface="Inter Bold"/>
              </a:rPr>
              <a:t>essuna tracciabilità ed etichettatura ecologica per i consumatori sensibili</a:t>
            </a:r>
          </a:p>
        </p:txBody>
      </p:sp>
      <p:pic>
        <p:nvPicPr>
          <p:cNvPr id="38" name="Elemento grafico 37" descr="Competizione con riempimento a tinta unita">
            <a:extLst>
              <a:ext uri="{FF2B5EF4-FFF2-40B4-BE49-F238E27FC236}">
                <a16:creationId xmlns:a16="http://schemas.microsoft.com/office/drawing/2014/main" id="{0AA7D566-BF76-0B06-B943-7BE9EFFB8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9800" y="3975830"/>
            <a:ext cx="914400" cy="914400"/>
          </a:xfrm>
          <a:prstGeom prst="rect">
            <a:avLst/>
          </a:prstGeom>
        </p:spPr>
      </p:pic>
      <p:pic>
        <p:nvPicPr>
          <p:cNvPr id="40" name="Elemento grafico 39" descr="Etichetta con riempimento a tinta unita">
            <a:extLst>
              <a:ext uri="{FF2B5EF4-FFF2-40B4-BE49-F238E27FC236}">
                <a16:creationId xmlns:a16="http://schemas.microsoft.com/office/drawing/2014/main" id="{60EFA02A-4902-7B76-E86C-22479CC6C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51186" y="7909117"/>
            <a:ext cx="914400" cy="914400"/>
          </a:xfrm>
          <a:prstGeom prst="rect">
            <a:avLst/>
          </a:prstGeom>
        </p:spPr>
      </p:pic>
      <p:pic>
        <p:nvPicPr>
          <p:cNvPr id="42" name="Elemento grafico 41" descr="Pesca con riempimento a tinta unita">
            <a:extLst>
              <a:ext uri="{FF2B5EF4-FFF2-40B4-BE49-F238E27FC236}">
                <a16:creationId xmlns:a16="http://schemas.microsoft.com/office/drawing/2014/main" id="{54523C50-22F4-777C-FE24-03F843A72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0216" y="587797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84493" y="4557252"/>
            <a:ext cx="4896597" cy="4701048"/>
            <a:chOff x="0" y="0"/>
            <a:chExt cx="1289639" cy="12381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639" cy="1238136"/>
            </a:xfrm>
            <a:custGeom>
              <a:avLst/>
              <a:gdLst/>
              <a:ahLst/>
              <a:cxnLst/>
              <a:rect l="l" t="t" r="r" b="b"/>
              <a:pathLst>
                <a:path w="1289639" h="1238136">
                  <a:moveTo>
                    <a:pt x="0" y="0"/>
                  </a:moveTo>
                  <a:lnTo>
                    <a:pt x="1289639" y="0"/>
                  </a:lnTo>
                  <a:lnTo>
                    <a:pt x="1289639" y="1238136"/>
                  </a:lnTo>
                  <a:lnTo>
                    <a:pt x="0" y="1238136"/>
                  </a:lnTo>
                  <a:close/>
                </a:path>
              </a:pathLst>
            </a:custGeom>
            <a:solidFill>
              <a:srgbClr val="6E7F8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89639" cy="1285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L'acquacoltura sta svolgendo un ruolo sempre più importante:</a:t>
              </a:r>
            </a:p>
            <a:p>
              <a:pPr marL="453406" lvl="1" indent="-226703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Compensare le catture della pesca.</a:t>
              </a:r>
            </a:p>
            <a:p>
              <a:pPr marL="453406" lvl="1" indent="-226703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Garantire una fonte globale di proteine ​​animali derivate dal pesce.</a:t>
              </a:r>
            </a:p>
            <a:p>
              <a:pPr marL="453406" lvl="1" indent="-226703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Massimizzare i benefici nutrizionali dei suoi prodotti</a:t>
              </a:r>
            </a:p>
            <a:p>
              <a:pPr marL="453406" lvl="1" indent="-226703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mantenere elevati livelli di sostenibilità ambientale.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711792"/>
            <a:chOff x="0" y="0"/>
            <a:chExt cx="4816593" cy="4508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50842"/>
            </a:xfrm>
            <a:custGeom>
              <a:avLst/>
              <a:gdLst/>
              <a:ahLst/>
              <a:cxnLst/>
              <a:rect l="l" t="t" r="r" b="b"/>
              <a:pathLst>
                <a:path w="4816592" h="450842">
                  <a:moveTo>
                    <a:pt x="0" y="0"/>
                  </a:moveTo>
                  <a:lnTo>
                    <a:pt x="4816592" y="0"/>
                  </a:lnTo>
                  <a:lnTo>
                    <a:pt x="4816592" y="450842"/>
                  </a:lnTo>
                  <a:lnTo>
                    <a:pt x="0" y="450842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49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08379" y="4547083"/>
            <a:ext cx="11301259" cy="5297465"/>
          </a:xfrm>
          <a:custGeom>
            <a:avLst/>
            <a:gdLst/>
            <a:ahLst/>
            <a:cxnLst/>
            <a:rect l="l" t="t" r="r" b="b"/>
            <a:pathLst>
              <a:path w="11301259" h="5297465">
                <a:moveTo>
                  <a:pt x="0" y="0"/>
                </a:moveTo>
                <a:lnTo>
                  <a:pt x="11301259" y="0"/>
                </a:lnTo>
                <a:lnTo>
                  <a:pt x="11301259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508379" y="1826682"/>
            <a:ext cx="6782256" cy="270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8"/>
              </a:lnSpc>
              <a:spcBef>
                <a:spcPct val="0"/>
              </a:spcBef>
            </a:pPr>
            <a:r>
              <a:rPr lang="en-US" sz="4100" b="1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PRODUZIONE MONDIALE DI PESCA E ACQUACOLTURA</a:t>
            </a:r>
            <a:r>
              <a:rPr lang="en-US" sz="4100" b="1" u="none" strike="noStrike">
                <a:solidFill>
                  <a:srgbClr val="2D262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(ESCLUSE LE ALGHE)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31475" y="2121779"/>
            <a:ext cx="9349615" cy="158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L'a</a:t>
            </a:r>
            <a:r>
              <a:rPr lang="en-US" sz="2300" b="1" u="none" strike="noStrike">
                <a:solidFill>
                  <a:srgbClr val="2D2624"/>
                </a:solidFill>
                <a:latin typeface="Inter Bold"/>
                <a:ea typeface="Inter Bold"/>
                <a:cs typeface="Inter Bold"/>
                <a:sym typeface="Inter Bold"/>
              </a:rPr>
              <a:t>cquacoltura ha raggiunto i 94 milioni di tonnellate ed è aumentata del 6,6% dal 2020, contribuendo per oltre il 57% ai prodotti di origine animale acquatica destinati al consumo umano diretto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4E358CE-3935-B1AF-5F6C-9DEB5583AE40}"/>
              </a:ext>
            </a:extLst>
          </p:cNvPr>
          <p:cNvSpPr/>
          <p:nvPr/>
        </p:nvSpPr>
        <p:spPr>
          <a:xfrm>
            <a:off x="14173200" y="9640388"/>
            <a:ext cx="1984402" cy="295856"/>
          </a:xfrm>
          <a:custGeom>
            <a:avLst/>
            <a:gdLst/>
            <a:ahLst/>
            <a:cxnLst/>
            <a:rect l="l" t="t" r="r" b="b"/>
            <a:pathLst>
              <a:path w="1984402" h="295856">
                <a:moveTo>
                  <a:pt x="0" y="0"/>
                </a:moveTo>
                <a:lnTo>
                  <a:pt x="1984402" y="0"/>
                </a:lnTo>
                <a:lnTo>
                  <a:pt x="1984402" y="295856"/>
                </a:lnTo>
                <a:lnTo>
                  <a:pt x="0" y="295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458897" y="4494067"/>
            <a:ext cx="3291485" cy="6309321"/>
            <a:chOff x="0" y="0"/>
            <a:chExt cx="866893" cy="1661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893" cy="1661714"/>
            </a:xfrm>
            <a:custGeom>
              <a:avLst/>
              <a:gdLst/>
              <a:ahLst/>
              <a:cxnLst/>
              <a:rect l="l" t="t" r="r" b="b"/>
              <a:pathLst>
                <a:path w="866893" h="1661714">
                  <a:moveTo>
                    <a:pt x="0" y="0"/>
                  </a:moveTo>
                  <a:lnTo>
                    <a:pt x="866893" y="0"/>
                  </a:lnTo>
                  <a:lnTo>
                    <a:pt x="866893" y="1661714"/>
                  </a:lnTo>
                  <a:lnTo>
                    <a:pt x="0" y="1661714"/>
                  </a:lnTo>
                  <a:close/>
                </a:path>
              </a:pathLst>
            </a:custGeom>
            <a:solidFill>
              <a:srgbClr val="2D2624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6893" cy="170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901244"/>
            <a:ext cx="2739386" cy="2385756"/>
          </a:xfrm>
          <a:custGeom>
            <a:avLst/>
            <a:gdLst/>
            <a:ahLst/>
            <a:cxnLst/>
            <a:rect l="l" t="t" r="r" b="b"/>
            <a:pathLst>
              <a:path w="2739386" h="2385756">
                <a:moveTo>
                  <a:pt x="0" y="0"/>
                </a:moveTo>
                <a:lnTo>
                  <a:pt x="2739386" y="0"/>
                </a:lnTo>
                <a:lnTo>
                  <a:pt x="2739386" y="2385756"/>
                </a:lnTo>
                <a:lnTo>
                  <a:pt x="0" y="238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8790684" y="9102048"/>
            <a:ext cx="1938069" cy="288948"/>
          </a:xfrm>
          <a:custGeom>
            <a:avLst/>
            <a:gdLst/>
            <a:ahLst/>
            <a:cxnLst/>
            <a:rect l="l" t="t" r="r" b="b"/>
            <a:pathLst>
              <a:path w="1938069" h="288948">
                <a:moveTo>
                  <a:pt x="0" y="0"/>
                </a:moveTo>
                <a:lnTo>
                  <a:pt x="1938069" y="0"/>
                </a:lnTo>
                <a:lnTo>
                  <a:pt x="1938069" y="288948"/>
                </a:lnTo>
                <a:lnTo>
                  <a:pt x="0" y="288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0" y="3165354"/>
            <a:ext cx="15651124" cy="6553908"/>
          </a:xfrm>
          <a:custGeom>
            <a:avLst/>
            <a:gdLst/>
            <a:ahLst/>
            <a:cxnLst/>
            <a:rect l="l" t="t" r="r" b="b"/>
            <a:pathLst>
              <a:path w="15651124" h="6553908">
                <a:moveTo>
                  <a:pt x="0" y="0"/>
                </a:moveTo>
                <a:lnTo>
                  <a:pt x="15651124" y="0"/>
                </a:lnTo>
                <a:lnTo>
                  <a:pt x="15651124" y="6553908"/>
                </a:lnTo>
                <a:lnTo>
                  <a:pt x="0" y="6553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0" y="-158871"/>
            <a:ext cx="18288000" cy="3086100"/>
            <a:chOff x="0" y="0"/>
            <a:chExt cx="481659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097A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93371" y="277679"/>
            <a:ext cx="11301259" cy="2062480"/>
          </a:xfrm>
          <a:custGeom>
            <a:avLst/>
            <a:gdLst/>
            <a:ahLst/>
            <a:cxnLst/>
            <a:rect l="l" t="t" r="r" b="b"/>
            <a:pathLst>
              <a:path w="11301259" h="2062480">
                <a:moveTo>
                  <a:pt x="0" y="0"/>
                </a:moveTo>
                <a:lnTo>
                  <a:pt x="11301258" y="0"/>
                </a:lnTo>
                <a:lnTo>
                  <a:pt x="11301258" y="2062480"/>
                </a:lnTo>
                <a:lnTo>
                  <a:pt x="0" y="2062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11220808" y="6385158"/>
            <a:ext cx="5880449" cy="247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7"/>
              </a:lnSpc>
              <a:spcBef>
                <a:spcPct val="0"/>
              </a:spcBef>
            </a:pPr>
            <a:r>
              <a:rPr lang="en-US" sz="281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L'acquacoltura è dominata principalmente dall'allevamento monospecie di pesci e dal poco riutilizzo degli scarti di produzione</a:t>
            </a:r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8FD49608-85A7-095F-6AA4-93F5D2128572}"/>
              </a:ext>
            </a:extLst>
          </p:cNvPr>
          <p:cNvSpPr/>
          <p:nvPr/>
        </p:nvSpPr>
        <p:spPr>
          <a:xfrm>
            <a:off x="13322478" y="9612852"/>
            <a:ext cx="1745148" cy="260186"/>
          </a:xfrm>
          <a:custGeom>
            <a:avLst/>
            <a:gdLst/>
            <a:ahLst/>
            <a:cxnLst/>
            <a:rect l="l" t="t" r="r" b="b"/>
            <a:pathLst>
              <a:path w="1745148" h="260186">
                <a:moveTo>
                  <a:pt x="0" y="0"/>
                </a:moveTo>
                <a:lnTo>
                  <a:pt x="1745148" y="0"/>
                </a:lnTo>
                <a:lnTo>
                  <a:pt x="1745148" y="260186"/>
                </a:lnTo>
                <a:lnTo>
                  <a:pt x="0" y="260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Office PowerPoint</Application>
  <PresentationFormat>Personalizzato</PresentationFormat>
  <Paragraphs>51</Paragraphs>
  <Slides>14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5" baseType="lpstr">
      <vt:lpstr>Arial</vt:lpstr>
      <vt:lpstr>Times New Roman</vt:lpstr>
      <vt:lpstr>Calibri</vt:lpstr>
      <vt:lpstr>Inter Bold</vt:lpstr>
      <vt:lpstr>Aptos</vt:lpstr>
      <vt:lpstr>Bernoru</vt:lpstr>
      <vt:lpstr>HK Grotesk Bold</vt:lpstr>
      <vt:lpstr>Akzidenz-Grotesk Heavy</vt:lpstr>
      <vt:lpstr>Inter Heavy</vt:lpstr>
      <vt:lpstr>Inter Semi-Bold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Soluzioni tecnologiche innovative</dc:title>
  <dc:creator>Michelle Marchan</dc:creator>
  <cp:lastModifiedBy>Michelle Marchan</cp:lastModifiedBy>
  <cp:revision>6</cp:revision>
  <dcterms:created xsi:type="dcterms:W3CDTF">2006-08-16T00:00:00Z</dcterms:created>
  <dcterms:modified xsi:type="dcterms:W3CDTF">2025-10-21T07:24:33Z</dcterms:modified>
  <dc:identifier>DAG2UnVKHv4</dc:identifier>
</cp:coreProperties>
</file>